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7"/>
  </p:notesMasterIdLst>
  <p:sldIdLst>
    <p:sldId id="256" r:id="rId2"/>
    <p:sldId id="263" r:id="rId3"/>
    <p:sldId id="271" r:id="rId4"/>
    <p:sldId id="272" r:id="rId5"/>
    <p:sldId id="268" r:id="rId6"/>
    <p:sldId id="283" r:id="rId7"/>
    <p:sldId id="304" r:id="rId8"/>
    <p:sldId id="302" r:id="rId9"/>
    <p:sldId id="274" r:id="rId10"/>
    <p:sldId id="279" r:id="rId11"/>
    <p:sldId id="297" r:id="rId12"/>
    <p:sldId id="301" r:id="rId13"/>
    <p:sldId id="303" r:id="rId14"/>
    <p:sldId id="273" r:id="rId15"/>
    <p:sldId id="305" r:id="rId16"/>
    <p:sldId id="306" r:id="rId17"/>
    <p:sldId id="289" r:id="rId18"/>
    <p:sldId id="308" r:id="rId19"/>
    <p:sldId id="275" r:id="rId20"/>
    <p:sldId id="290" r:id="rId21"/>
    <p:sldId id="309" r:id="rId22"/>
    <p:sldId id="278" r:id="rId23"/>
    <p:sldId id="291" r:id="rId24"/>
    <p:sldId id="312" r:id="rId25"/>
    <p:sldId id="292" r:id="rId26"/>
    <p:sldId id="293" r:id="rId27"/>
    <p:sldId id="310" r:id="rId28"/>
    <p:sldId id="294" r:id="rId29"/>
    <p:sldId id="295" r:id="rId30"/>
    <p:sldId id="307" r:id="rId31"/>
    <p:sldId id="296" r:id="rId32"/>
    <p:sldId id="311" r:id="rId33"/>
    <p:sldId id="313" r:id="rId34"/>
    <p:sldId id="298" r:id="rId35"/>
    <p:sldId id="28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8000"/>
    <a:srgbClr val="00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C67CF-DCF7-4A53-B0A1-581348F4F669}" type="datetimeFigureOut">
              <a:rPr lang="el-GR" smtClean="0"/>
              <a:pPr/>
              <a:t>19/6/2025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7FF42-712F-4187-89A0-4B90ADD960E3}" type="slidenum">
              <a:rPr lang="el-GR" smtClean="0"/>
              <a:pPr/>
              <a:t>‹#›</a:t>
            </a:fld>
            <a:endParaRPr lang="el-GR"/>
          </a:p>
        </p:txBody>
      </p:sp>
    </p:spTree>
    <p:extLst>
      <p:ext uri="{BB962C8B-B14F-4D97-AF65-F5344CB8AC3E}">
        <p14:creationId xmlns="" xmlns:p14="http://schemas.microsoft.com/office/powerpoint/2010/main" val="35086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C52D09C-6068-4578-8819-F45C23D041CF}" type="datetime1">
              <a:rPr lang="en-US" smtClean="0"/>
              <a:pPr/>
              <a:t>6/19/2025</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EE995-3572-4B9C-AFD9-30D5C4B2CF96}" type="datetime1">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34D69-53D1-4A63-B2D8-EB54721619ED}" type="datetime1">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1C695-9148-42D7-A6FC-CDB591958E2E}" type="datetime1">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AFF542-7282-48A3-8B5E-CF8DD84CB9BD}" type="datetime1">
              <a:rPr lang="en-US" smtClean="0"/>
              <a:pPr/>
              <a:t>6/19/2025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F974CD-40D6-4394-BC38-B58ADF9C27BE}" type="datetime1">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38741-2C60-475B-908F-168D1146914D}" type="datetime1">
              <a:rPr lang="en-US" smtClean="0"/>
              <a:pPr/>
              <a:t>6/19/2025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584B1B1-7B86-412C-84B7-29D5135320DA}" type="datetime1">
              <a:rPr lang="en-US" smtClean="0"/>
              <a:pPr/>
              <a:t>6/19/2025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4A70D1E-C68E-4EDA-9961-EA50612E6173}" type="datetime1">
              <a:rPr lang="en-US" smtClean="0"/>
              <a:pPr/>
              <a:t>6/19/2025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E17799-78BC-4FEB-96AA-B2AEFAA39EBA}" type="datetime1">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E2E68B3-DBC1-4EC1-BB7C-1354ABD0ED0F}" type="datetime1">
              <a:rPr lang="en-US" smtClean="0"/>
              <a:pPr/>
              <a:t>6/19/2025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59EFA9-433C-42BD-9F02-D63FA6AF5E24}" type="datetime1">
              <a:rPr lang="en-US" smtClean="0"/>
              <a:pPr/>
              <a:t>6/19/2025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wetransfer.com/" TargetMode="External"/><Relationship Id="rId2" Type="http://schemas.openxmlformats.org/officeDocument/2006/relationships/hyperlink" Target="mailto:education@eepf.gr"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hyperlink" Target="https://www.leaf.global/our-methodology" TargetMode="Externa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3" Type="http://schemas.openxmlformats.org/officeDocument/2006/relationships/hyperlink" Target="mailto:contact@dpa.gr" TargetMode="External"/><Relationship Id="rId2" Type="http://schemas.openxmlformats.org/officeDocument/2006/relationships/hyperlink" Target="mailto:eepf@eepf.gr"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leaf.global/themes"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hyperlink" Target="https://www.leaf.global/themes"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3886200"/>
            <a:ext cx="7696200" cy="1394989"/>
          </a:xfrm>
        </p:spPr>
        <p:txBody>
          <a:bodyPr>
            <a:normAutofit fontScale="90000"/>
          </a:bodyPr>
          <a:lstStyle/>
          <a:p>
            <a:r>
              <a:rPr lang="el-GR" sz="3200" b="1" dirty="0">
                <a:solidFill>
                  <a:schemeClr val="tx1"/>
                </a:solidFill>
                <a:effectLst/>
                <a:latin typeface="Calibri" pitchFamily="34" charset="0"/>
                <a:cs typeface="Calibri" pitchFamily="34" charset="0"/>
              </a:rPr>
              <a:t>Τίτλος προγράμματος</a:t>
            </a:r>
            <a:r>
              <a:rPr lang="en-US" sz="3200" b="1" dirty="0" smtClean="0">
                <a:solidFill>
                  <a:schemeClr val="tx1"/>
                </a:solidFill>
                <a:effectLst/>
                <a:latin typeface="Calibri" pitchFamily="34" charset="0"/>
                <a:cs typeface="Calibri" pitchFamily="34" charset="0"/>
              </a:rPr>
              <a:t>:</a:t>
            </a:r>
            <a:r>
              <a:rPr lang="el-GR" sz="3200" b="1" dirty="0" smtClean="0">
                <a:solidFill>
                  <a:schemeClr val="tx1"/>
                </a:solidFill>
                <a:effectLst/>
                <a:latin typeface="Calibri" pitchFamily="34" charset="0"/>
                <a:cs typeface="Calibri" pitchFamily="34" charset="0"/>
              </a:rPr>
              <a:t/>
            </a:r>
            <a:br>
              <a:rPr lang="el-GR" sz="3200" b="1" dirty="0" smtClean="0">
                <a:solidFill>
                  <a:schemeClr val="tx1"/>
                </a:solidFill>
                <a:effectLst/>
                <a:latin typeface="Calibri" pitchFamily="34" charset="0"/>
                <a:cs typeface="Calibri" pitchFamily="34" charset="0"/>
              </a:rPr>
            </a:br>
            <a:r>
              <a:rPr lang="el-GR" sz="3200" b="1" dirty="0" err="1" smtClean="0">
                <a:solidFill>
                  <a:schemeClr val="tx1"/>
                </a:solidFill>
                <a:effectLst/>
                <a:latin typeface="Calibri" pitchFamily="34" charset="0"/>
                <a:cs typeface="Calibri" pitchFamily="34" charset="0"/>
              </a:rPr>
              <a:t>΄΄Μαθαίνω</a:t>
            </a:r>
            <a:r>
              <a:rPr lang="el-GR" sz="3200" b="1" dirty="0" smtClean="0">
                <a:solidFill>
                  <a:schemeClr val="tx1"/>
                </a:solidFill>
                <a:effectLst/>
                <a:latin typeface="Calibri" pitchFamily="34" charset="0"/>
                <a:cs typeface="Calibri" pitchFamily="34" charset="0"/>
              </a:rPr>
              <a:t> για τα </a:t>
            </a:r>
            <a:r>
              <a:rPr lang="el-GR" sz="3200" b="1" dirty="0" err="1" smtClean="0">
                <a:solidFill>
                  <a:schemeClr val="tx1"/>
                </a:solidFill>
                <a:effectLst/>
                <a:latin typeface="Calibri" pitchFamily="34" charset="0"/>
                <a:cs typeface="Calibri" pitchFamily="34" charset="0"/>
              </a:rPr>
              <a:t>Δάση΄΄</a:t>
            </a:r>
            <a:r>
              <a:rPr lang="el-GR" sz="3200" b="1" dirty="0">
                <a:solidFill>
                  <a:schemeClr val="tx1"/>
                </a:solidFill>
                <a:effectLst/>
                <a:latin typeface="Calibri" pitchFamily="34" charset="0"/>
                <a:cs typeface="Calibri" pitchFamily="34" charset="0"/>
              </a:rPr>
              <a:t/>
            </a:r>
            <a:br>
              <a:rPr lang="el-GR" sz="3200" b="1" dirty="0">
                <a:solidFill>
                  <a:schemeClr val="tx1"/>
                </a:solidFill>
                <a:effectLst/>
                <a:latin typeface="Calibri" pitchFamily="34" charset="0"/>
                <a:cs typeface="Calibri" pitchFamily="34" charset="0"/>
              </a:rPr>
            </a:br>
            <a:endParaRPr lang="el-GR" sz="3200" b="1" dirty="0">
              <a:solidFill>
                <a:schemeClr val="tx1"/>
              </a:solidFill>
              <a:effectLst/>
              <a:latin typeface="Calibri" pitchFamily="34" charset="0"/>
              <a:cs typeface="Calibri" pitchFamily="34" charset="0"/>
            </a:endParaRPr>
          </a:p>
        </p:txBody>
      </p:sp>
      <p:sp>
        <p:nvSpPr>
          <p:cNvPr id="3" name="Subtitle 2"/>
          <p:cNvSpPr>
            <a:spLocks noGrp="1"/>
          </p:cNvSpPr>
          <p:nvPr>
            <p:ph type="subTitle" idx="1"/>
          </p:nvPr>
        </p:nvSpPr>
        <p:spPr>
          <a:xfrm>
            <a:off x="1082777" y="2305978"/>
            <a:ext cx="7696200" cy="1524000"/>
          </a:xfrm>
        </p:spPr>
        <p:txBody>
          <a:bodyPr>
            <a:normAutofit/>
          </a:bodyPr>
          <a:lstStyle/>
          <a:p>
            <a:r>
              <a:rPr lang="el-GR" b="1" dirty="0">
                <a:solidFill>
                  <a:schemeClr val="tx1"/>
                </a:solidFill>
                <a:latin typeface="Calibri" pitchFamily="34" charset="0"/>
                <a:cs typeface="Calibri" pitchFamily="34" charset="0"/>
              </a:rPr>
              <a:t>Σχολείο </a:t>
            </a:r>
            <a:r>
              <a:rPr lang="en-US" b="1" dirty="0" smtClean="0">
                <a:solidFill>
                  <a:schemeClr val="tx1"/>
                </a:solidFill>
                <a:latin typeface="Calibri" pitchFamily="34" charset="0"/>
                <a:cs typeface="Calibri" pitchFamily="34" charset="0"/>
              </a:rPr>
              <a:t>:</a:t>
            </a:r>
            <a:r>
              <a:rPr lang="el-GR" b="1" dirty="0" smtClean="0">
                <a:solidFill>
                  <a:schemeClr val="tx1"/>
                </a:solidFill>
                <a:latin typeface="Calibri" pitchFamily="34" charset="0"/>
                <a:cs typeface="Calibri" pitchFamily="34" charset="0"/>
              </a:rPr>
              <a:t> 2</a:t>
            </a:r>
            <a:r>
              <a:rPr lang="el-GR" b="1" baseline="30000" dirty="0" smtClean="0">
                <a:solidFill>
                  <a:schemeClr val="tx1"/>
                </a:solidFill>
                <a:latin typeface="Calibri" pitchFamily="34" charset="0"/>
                <a:cs typeface="Calibri" pitchFamily="34" charset="0"/>
              </a:rPr>
              <a:t>Ο</a:t>
            </a:r>
            <a:r>
              <a:rPr lang="el-GR" b="1" dirty="0" smtClean="0">
                <a:solidFill>
                  <a:schemeClr val="tx1"/>
                </a:solidFill>
                <a:latin typeface="Calibri" pitchFamily="34" charset="0"/>
                <a:cs typeface="Calibri" pitchFamily="34" charset="0"/>
              </a:rPr>
              <a:t> Νηπιαγωγείο Νέας Ερυθραίας</a:t>
            </a:r>
            <a:endParaRPr lang="en-US" b="1" dirty="0">
              <a:solidFill>
                <a:schemeClr val="tx1"/>
              </a:solidFill>
              <a:latin typeface="Calibri" pitchFamily="34" charset="0"/>
              <a:cs typeface="Calibri" pitchFamily="34" charset="0"/>
            </a:endParaRPr>
          </a:p>
          <a:p>
            <a:r>
              <a:rPr lang="el-GR" b="1" dirty="0">
                <a:solidFill>
                  <a:schemeClr val="tx1"/>
                </a:solidFill>
                <a:latin typeface="Calibri" pitchFamily="34" charset="0"/>
                <a:cs typeface="Calibri" pitchFamily="34" charset="0"/>
              </a:rPr>
              <a:t>Διεύθυνση Εκπαίδευσης </a:t>
            </a:r>
            <a:r>
              <a:rPr lang="en-US" b="1" dirty="0">
                <a:solidFill>
                  <a:schemeClr val="tx1"/>
                </a:solidFill>
                <a:latin typeface="Calibri" pitchFamily="34" charset="0"/>
                <a:cs typeface="Calibri" pitchFamily="34" charset="0"/>
              </a:rPr>
              <a:t>: </a:t>
            </a:r>
            <a:r>
              <a:rPr lang="el-GR" b="1" dirty="0" err="1" smtClean="0">
                <a:solidFill>
                  <a:schemeClr val="tx1"/>
                </a:solidFill>
                <a:latin typeface="Calibri" pitchFamily="34" charset="0"/>
                <a:cs typeface="Calibri" pitchFamily="34" charset="0"/>
              </a:rPr>
              <a:t>Α’θμια</a:t>
            </a:r>
            <a:r>
              <a:rPr lang="el-GR" b="1" dirty="0" smtClean="0">
                <a:solidFill>
                  <a:schemeClr val="tx1"/>
                </a:solidFill>
                <a:latin typeface="Calibri" pitchFamily="34" charset="0"/>
                <a:cs typeface="Calibri" pitchFamily="34" charset="0"/>
              </a:rPr>
              <a:t> Β’ Αθηνών</a:t>
            </a:r>
            <a:endParaRPr lang="el-GR" b="1" dirty="0">
              <a:solidFill>
                <a:schemeClr val="tx1"/>
              </a:solidFill>
              <a:latin typeface="Calibri" pitchFamily="34" charset="0"/>
              <a:cs typeface="Calibri" pitchFamily="34" charset="0"/>
            </a:endParaRPr>
          </a:p>
          <a:p>
            <a:r>
              <a:rPr lang="el-GR" b="1" dirty="0">
                <a:solidFill>
                  <a:schemeClr val="tx1"/>
                </a:solidFill>
                <a:latin typeface="Calibri" pitchFamily="34" charset="0"/>
                <a:cs typeface="Calibri" pitchFamily="34" charset="0"/>
              </a:rPr>
              <a:t>Σχολικό έτος </a:t>
            </a:r>
            <a:r>
              <a:rPr lang="en-US" b="1" dirty="0">
                <a:solidFill>
                  <a:schemeClr val="tx1"/>
                </a:solidFill>
                <a:latin typeface="Calibri" pitchFamily="34" charset="0"/>
                <a:cs typeface="Calibri" pitchFamily="34" charset="0"/>
              </a:rPr>
              <a:t>:  </a:t>
            </a:r>
            <a:r>
              <a:rPr lang="el-GR" b="1" dirty="0">
                <a:solidFill>
                  <a:schemeClr val="tx1"/>
                </a:solidFill>
                <a:latin typeface="Calibri" pitchFamily="34" charset="0"/>
                <a:cs typeface="Calibri" pitchFamily="34" charset="0"/>
              </a:rPr>
              <a:t>202</a:t>
            </a:r>
            <a:r>
              <a:rPr lang="en-US" b="1" dirty="0">
                <a:solidFill>
                  <a:schemeClr val="tx1"/>
                </a:solidFill>
                <a:latin typeface="Calibri" pitchFamily="34" charset="0"/>
                <a:cs typeface="Calibri" pitchFamily="34" charset="0"/>
              </a:rPr>
              <a:t>4</a:t>
            </a:r>
            <a:r>
              <a:rPr lang="el-GR" b="1" dirty="0">
                <a:solidFill>
                  <a:schemeClr val="tx1"/>
                </a:solidFill>
                <a:latin typeface="Calibri" pitchFamily="34" charset="0"/>
                <a:cs typeface="Calibri" pitchFamily="34" charset="0"/>
              </a:rPr>
              <a:t>-20</a:t>
            </a:r>
            <a:r>
              <a:rPr lang="en-US" b="1" dirty="0">
                <a:solidFill>
                  <a:schemeClr val="tx1"/>
                </a:solidFill>
                <a:latin typeface="Calibri" pitchFamily="34" charset="0"/>
                <a:cs typeface="Calibri" pitchFamily="34" charset="0"/>
              </a:rPr>
              <a:t>25</a:t>
            </a:r>
            <a:endParaRPr lang="el-GR" b="1" dirty="0">
              <a:solidFill>
                <a:schemeClr val="tx1"/>
              </a:solidFill>
              <a:latin typeface="Calibri" pitchFamily="34" charset="0"/>
              <a:cs typeface="Calibri" pitchFamily="34" charset="0"/>
            </a:endParaRPr>
          </a:p>
        </p:txBody>
      </p:sp>
      <p:sp>
        <p:nvSpPr>
          <p:cNvPr id="6" name="Title 1">
            <a:extLst>
              <a:ext uri="{FF2B5EF4-FFF2-40B4-BE49-F238E27FC236}">
                <a16:creationId xmlns="" xmlns:a16="http://schemas.microsoft.com/office/drawing/2014/main" id="{AB295D17-7261-66A2-5193-B62A1F322967}"/>
              </a:ext>
            </a:extLst>
          </p:cNvPr>
          <p:cNvSpPr txBox="1">
            <a:spLocks/>
          </p:cNvSpPr>
          <p:nvPr/>
        </p:nvSpPr>
        <p:spPr>
          <a:xfrm>
            <a:off x="2133600" y="1157711"/>
            <a:ext cx="5029200" cy="838200"/>
          </a:xfrm>
          <a:prstGeom prst="rect">
            <a:avLst/>
          </a:prstGeom>
        </p:spPr>
        <p:txBody>
          <a:bodyPr anchor="b">
            <a:normAutofit fontScale="92500"/>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l-GR" sz="3000" b="1" dirty="0">
                <a:solidFill>
                  <a:srgbClr val="00B050"/>
                </a:solidFill>
                <a:effectLst/>
                <a:latin typeface="Calibri" pitchFamily="34" charset="0"/>
                <a:cs typeface="Calibri" pitchFamily="34" charset="0"/>
              </a:rPr>
              <a:t>ΦΟΡΜΑ ΑΝΑΦΟΡΑΣ ΔΡΑΣΕΩΝ </a:t>
            </a:r>
            <a:r>
              <a:rPr lang="el-GR" sz="3000" b="1" dirty="0">
                <a:solidFill>
                  <a:srgbClr val="FF0000"/>
                </a:solidFill>
                <a:effectLst/>
                <a:latin typeface="Calibri" pitchFamily="34" charset="0"/>
                <a:cs typeface="Calibri" pitchFamily="34" charset="0"/>
              </a:rPr>
              <a:t>*</a:t>
            </a:r>
          </a:p>
        </p:txBody>
      </p:sp>
      <p:sp>
        <p:nvSpPr>
          <p:cNvPr id="8" name="TextBox 7">
            <a:extLst>
              <a:ext uri="{FF2B5EF4-FFF2-40B4-BE49-F238E27FC236}">
                <a16:creationId xmlns="" xmlns:a16="http://schemas.microsoft.com/office/drawing/2014/main" id="{03238083-80C9-DADB-164A-FEFB54CD1AE4}"/>
              </a:ext>
            </a:extLst>
          </p:cNvPr>
          <p:cNvSpPr txBox="1"/>
          <p:nvPr/>
        </p:nvSpPr>
        <p:spPr>
          <a:xfrm>
            <a:off x="125760" y="6342154"/>
            <a:ext cx="8892480" cy="523220"/>
          </a:xfrm>
          <a:prstGeom prst="rect">
            <a:avLst/>
          </a:prstGeom>
          <a:noFill/>
        </p:spPr>
        <p:txBody>
          <a:bodyPr wrap="square" rtlCol="0">
            <a:spAutoFit/>
          </a:bodyPr>
          <a:lstStyle/>
          <a:p>
            <a:pPr algn="just"/>
            <a:r>
              <a:rPr lang="el-GR" sz="1400" b="1" i="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1400" b="1" i="1" dirty="0">
                <a:solidFill>
                  <a:srgbClr val="FF0000"/>
                </a:solidFill>
                <a:latin typeface="Calibri" panose="020F0502020204030204" pitchFamily="34" charset="0"/>
                <a:ea typeface="Calibri" panose="020F0502020204030204" pitchFamily="34" charset="0"/>
                <a:cs typeface="Calibri" panose="020F0502020204030204" pitchFamily="34" charset="0"/>
              </a:rPr>
              <a:t>Προθεσμία υποβολής της φόρμας </a:t>
            </a:r>
            <a:r>
              <a:rPr lang="el-GR"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έως 11 Ιουλίου 202</a:t>
            </a:r>
            <a:r>
              <a:rPr lang="en-US" sz="1400" b="1" i="1" u="sng" dirty="0">
                <a:solidFill>
                  <a:srgbClr val="FF0000"/>
                </a:solidFill>
                <a:latin typeface="Calibri" panose="020F0502020204030204" pitchFamily="34" charset="0"/>
                <a:ea typeface="Calibri" panose="020F0502020204030204" pitchFamily="34" charset="0"/>
                <a:cs typeface="Calibri" panose="020F0502020204030204" pitchFamily="34" charset="0"/>
              </a:rPr>
              <a:t>5</a:t>
            </a:r>
            <a:r>
              <a:rPr lang="el-GR" sz="1400" b="1" i="1" dirty="0">
                <a:solidFill>
                  <a:srgbClr val="FF0000"/>
                </a:solidFill>
                <a:latin typeface="Calibri" panose="020F0502020204030204" pitchFamily="34" charset="0"/>
                <a:ea typeface="Calibri" panose="020F0502020204030204" pitchFamily="34" charset="0"/>
                <a:cs typeface="Calibri" panose="020F0502020204030204" pitchFamily="34" charset="0"/>
              </a:rPr>
              <a:t>, στο </a:t>
            </a:r>
            <a:r>
              <a:rPr lang="en-US" sz="1400" b="1" i="1" dirty="0">
                <a:solidFill>
                  <a:srgbClr val="FF0000"/>
                </a:solidFill>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 xmlns:ahyp="http://schemas.microsoft.com/office/drawing/2018/hyperlinkcolor" val="tx"/>
                    </a:ext>
                  </a:extLst>
                </a:hlinkClick>
              </a:rPr>
              <a:t>education@eepf.gr</a:t>
            </a:r>
            <a:r>
              <a:rPr lang="en-US" sz="14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sz="1400" b="1" i="1" dirty="0">
                <a:solidFill>
                  <a:srgbClr val="FF0000"/>
                </a:solidFill>
                <a:latin typeface="Calibri" panose="020F0502020204030204" pitchFamily="34" charset="0"/>
                <a:ea typeface="Calibri" panose="020F0502020204030204" pitchFamily="34" charset="0"/>
                <a:cs typeface="Calibri" panose="020F0502020204030204" pitchFamily="34" charset="0"/>
              </a:rPr>
              <a:t>ή αποστολή με </a:t>
            </a:r>
            <a:r>
              <a:rPr lang="en-US" sz="1400" b="1" i="1" dirty="0">
                <a:solidFill>
                  <a:srgbClr val="0070C0"/>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 xmlns:ahyp="http://schemas.microsoft.com/office/drawing/2018/hyperlinkcolor" val="tx"/>
                    </a:ext>
                  </a:extLst>
                </a:hlinkClick>
              </a:rPr>
              <a:t>www.wetransfer.com</a:t>
            </a:r>
            <a:r>
              <a:rPr lang="el-GR" sz="1400" b="1" i="1" dirty="0">
                <a:solidFill>
                  <a:srgbClr val="0070C0"/>
                </a:solidFill>
                <a:latin typeface="Calibri" panose="020F0502020204030204" pitchFamily="34" charset="0"/>
                <a:ea typeface="Calibri" panose="020F0502020204030204" pitchFamily="34" charset="0"/>
                <a:cs typeface="Calibri" panose="020F0502020204030204" pitchFamily="34" charset="0"/>
              </a:rPr>
              <a:t> </a:t>
            </a:r>
            <a:endParaRPr lang="en-US" sz="1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14" name="Ομάδα 13">
            <a:extLst>
              <a:ext uri="{FF2B5EF4-FFF2-40B4-BE49-F238E27FC236}">
                <a16:creationId xmlns="" xmlns:a16="http://schemas.microsoft.com/office/drawing/2014/main" id="{CBED6296-8BC6-0E40-A956-97F79F2E1E9C}"/>
              </a:ext>
            </a:extLst>
          </p:cNvPr>
          <p:cNvGrpSpPr/>
          <p:nvPr/>
        </p:nvGrpSpPr>
        <p:grpSpPr>
          <a:xfrm>
            <a:off x="1543923" y="0"/>
            <a:ext cx="6233135" cy="1235218"/>
            <a:chOff x="1543923" y="0"/>
            <a:chExt cx="6233135" cy="1235218"/>
          </a:xfrm>
        </p:grpSpPr>
        <p:pic>
          <p:nvPicPr>
            <p:cNvPr id="9" name="Εικόνα 8"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D93FDE0C-AE13-2C95-5F77-F5B611DA2F6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10" name="Εικόνα 9">
              <a:extLst>
                <a:ext uri="{FF2B5EF4-FFF2-40B4-BE49-F238E27FC236}">
                  <a16:creationId xmlns="" xmlns:a16="http://schemas.microsoft.com/office/drawing/2014/main" id="{349AF95F-2747-DF76-A044-691ACCB2178B}"/>
                </a:ext>
              </a:extLst>
            </p:cNvPr>
            <p:cNvPicPr>
              <a:picLocks noChangeAspect="1"/>
            </p:cNvPicPr>
            <p:nvPr/>
          </p:nvPicPr>
          <p:blipFill>
            <a:blip r:embed="rId5" cstate="print"/>
            <a:stretch>
              <a:fillRect/>
            </a:stretch>
          </p:blipFill>
          <p:spPr>
            <a:xfrm>
              <a:off x="7146265" y="70490"/>
              <a:ext cx="630793" cy="1087221"/>
            </a:xfrm>
            <a:prstGeom prst="rect">
              <a:avLst/>
            </a:prstGeom>
          </p:spPr>
        </p:pic>
        <p:pic>
          <p:nvPicPr>
            <p:cNvPr id="11" name="Εικόνα 10"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3B3A0387-8DD4-A1D7-AB17-F84F4AAB23CD}"/>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333364"/>
          </a:xfrm>
        </p:spPr>
        <p:txBody>
          <a:bodyPr>
            <a:noAutofit/>
          </a:bodyPr>
          <a:lstStyle/>
          <a:p>
            <a:r>
              <a:rPr lang="el-GR" sz="3000" b="1" dirty="0">
                <a:solidFill>
                  <a:schemeClr val="tx1"/>
                </a:solidFill>
                <a:effectLst/>
                <a:latin typeface="Calibri" pitchFamily="34" charset="0"/>
                <a:cs typeface="Calibri" pitchFamily="34" charset="0"/>
              </a:rPr>
              <a:t>Σύνδεση με τα προγράμματα </a:t>
            </a:r>
            <a:r>
              <a:rPr lang="el-GR" sz="3000" b="1" dirty="0" smtClean="0">
                <a:solidFill>
                  <a:schemeClr val="tx1"/>
                </a:solidFill>
                <a:effectLst/>
                <a:latin typeface="Calibri" pitchFamily="34" charset="0"/>
                <a:cs typeface="Calibri" pitchFamily="34" charset="0"/>
              </a:rPr>
              <a:t>σπουδών</a:t>
            </a:r>
            <a:br>
              <a:rPr lang="el-GR" sz="3000" b="1" dirty="0" smtClean="0">
                <a:solidFill>
                  <a:schemeClr val="tx1"/>
                </a:solidFill>
                <a:effectLst/>
                <a:latin typeface="Calibri" pitchFamily="34" charset="0"/>
                <a:cs typeface="Calibri" pitchFamily="34" charset="0"/>
              </a:rPr>
            </a:br>
            <a:r>
              <a:rPr lang="el-GR" sz="3000" b="1" dirty="0" smtClean="0">
                <a:solidFill>
                  <a:schemeClr val="tx1"/>
                </a:solidFill>
                <a:effectLst/>
                <a:latin typeface="Calibri" pitchFamily="34" charset="0"/>
                <a:cs typeface="Calibri" pitchFamily="34" charset="0"/>
              </a:rPr>
              <a:t/>
            </a:r>
            <a:br>
              <a:rPr lang="el-GR" sz="3000" b="1" dirty="0" smtClean="0">
                <a:solidFill>
                  <a:schemeClr val="tx1"/>
                </a:solidFill>
                <a:effectLst/>
                <a:latin typeface="Calibri" pitchFamily="34" charset="0"/>
                <a:cs typeface="Calibri" pitchFamily="34" charset="0"/>
              </a:rPr>
            </a:br>
            <a:endParaRPr lang="el-GR" sz="3000" b="1" dirty="0">
              <a:solidFill>
                <a:schemeClr val="tx1"/>
              </a:solidFill>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buNone/>
            </a:pPr>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grpSp>
        <p:nvGrpSpPr>
          <p:cNvPr id="5" name="Ομάδα 4">
            <a:extLst>
              <a:ext uri="{FF2B5EF4-FFF2-40B4-BE49-F238E27FC236}">
                <a16:creationId xmlns="" xmlns:a16="http://schemas.microsoft.com/office/drawing/2014/main" id="{0D51239E-9668-B5EE-2CBA-B1E3704D530A}"/>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56D237B6-4043-7D5C-8D83-BAAB104B41D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7" name="Εικόνα 6">
              <a:extLst>
                <a:ext uri="{FF2B5EF4-FFF2-40B4-BE49-F238E27FC236}">
                  <a16:creationId xmlns="" xmlns:a16="http://schemas.microsoft.com/office/drawing/2014/main" id="{D735BF93-CBC7-1FD8-23C5-8C587E28D98C}"/>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8" name="Εικόνα 7"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D20B65FD-BA9F-3FD5-2538-6E286546C14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7409" name="Rectangle 1"/>
          <p:cNvSpPr>
            <a:spLocks noChangeArrowheads="1"/>
          </p:cNvSpPr>
          <p:nvPr/>
        </p:nvSpPr>
        <p:spPr bwMode="auto">
          <a:xfrm>
            <a:off x="0" y="0"/>
            <a:ext cx="7477111" cy="129266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l-GR" sz="12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1. ΚΟΙΝΩΝΙΚΕΣ ΕΠΙΣΤΗΜΕΣ - ΕΝΟΤΗΤΑ:</a:t>
            </a:r>
            <a:r>
              <a:rPr kumimoji="0" lang="el-GR" sz="12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l-GR"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Περιβάλλον και Εκπαίδευση για την Αειφόρο Ανάπτυξη (ΠΕΑΑ)</a:t>
            </a:r>
            <a:endParaRPr kumimoji="0" lang="el-G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2. ΓΛΩΣΣΑ - ΕΝΟΤΗΤΕΣ:</a:t>
            </a:r>
            <a:r>
              <a:rPr kumimoji="0" lang="el-GR" sz="12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l-GR"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Κατανόηση και περιγραφή γραπτών και προφορικών κειμένων.</a:t>
            </a:r>
            <a:endParaRPr kumimoji="0" lang="el-G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3. ΤΕΧΝΕΣ - ΕΝΟΤΗΤΕΣ :</a:t>
            </a:r>
            <a:r>
              <a:rPr kumimoji="0" lang="el-GR" sz="12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l-GR"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Εικαστικά &amp; Οπτικοαουστική έκφραση</a:t>
            </a:r>
            <a:r>
              <a:rPr kumimoji="0" lang="el-GR" sz="1200" b="0" i="0" u="none" strike="noStrike" cap="none" normalizeH="0" baseline="0" dirty="0" smtClean="0">
                <a:ln>
                  <a:noFill/>
                </a:ln>
                <a:solidFill>
                  <a:srgbClr val="222222"/>
                </a:solidFill>
                <a:effectLst/>
                <a:latin typeface="Calibri"/>
                <a:ea typeface="Times New Roman" pitchFamily="18" charset="0"/>
                <a:cs typeface="Arial" pitchFamily="34" charset="0"/>
              </a:rPr>
              <a:t> </a:t>
            </a:r>
            <a:endParaRPr kumimoji="0" lang="el-G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3. ΜΑΘΗΜΑΤΙΚΑ - ΕΝΟΤΗΤΕΣ :</a:t>
            </a:r>
            <a:r>
              <a:rPr kumimoji="0" lang="el-GR" sz="1200" b="1"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l-GR"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Χώρος και γεωμετρία &amp;</a:t>
            </a:r>
            <a:r>
              <a:rPr kumimoji="0" lang="el-GR" sz="1200" b="0" i="0" u="none" strike="noStrike" cap="none" normalizeH="0" baseline="0" dirty="0" smtClean="0">
                <a:ln>
                  <a:noFill/>
                </a:ln>
                <a:solidFill>
                  <a:srgbClr val="222222"/>
                </a:solidFill>
                <a:effectLst/>
                <a:latin typeface="Calibri"/>
                <a:ea typeface="Times New Roman" pitchFamily="18" charset="0"/>
                <a:cs typeface="Arial" pitchFamily="34" charset="0"/>
              </a:rPr>
              <a:t> </a:t>
            </a:r>
            <a:r>
              <a:rPr kumimoji="0" lang="el-GR"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Αριθμοί και πράξεις</a:t>
            </a:r>
            <a:endParaRPr kumimoji="0" lang="el-GR"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200" b="1" i="0" u="none" strike="noStrike" cap="none" normalizeH="0" baseline="0" smtClean="0">
                <a:ln>
                  <a:noFill/>
                </a:ln>
                <a:solidFill>
                  <a:srgbClr val="222222"/>
                </a:solidFill>
                <a:effectLst/>
                <a:latin typeface="Arial" pitchFamily="34" charset="0"/>
                <a:ea typeface="Times New Roman" pitchFamily="18" charset="0"/>
                <a:cs typeface="Arial" pitchFamily="34" charset="0"/>
              </a:rPr>
              <a:t>1. ΚΟΙΝΩΝΙΚΕΣ ΕΠΙΣΤΗΜΕΣ - ΕΝΟΤΗΤΑ:</a:t>
            </a:r>
            <a:r>
              <a:rPr kumimoji="0" lang="el-GR" sz="1200" b="1" i="0" u="none" strike="noStrike" cap="none" normalizeH="0" baseline="0" smtClean="0">
                <a:ln>
                  <a:noFill/>
                </a:ln>
                <a:solidFill>
                  <a:srgbClr val="222222"/>
                </a:solidFill>
                <a:effectLst/>
                <a:latin typeface="Calibri"/>
                <a:ea typeface="Times New Roman" pitchFamily="18" charset="0"/>
                <a:cs typeface="Arial" pitchFamily="34" charset="0"/>
              </a:rPr>
              <a:t> </a:t>
            </a:r>
            <a:r>
              <a:rPr kumimoji="0" lang="el-GR" sz="1200" b="0" i="0" u="none" strike="noStrike" cap="none" normalizeH="0" baseline="0" smtClean="0">
                <a:ln>
                  <a:noFill/>
                </a:ln>
                <a:solidFill>
                  <a:srgbClr val="222222"/>
                </a:solidFill>
                <a:effectLst/>
                <a:latin typeface="Arial" pitchFamily="34" charset="0"/>
                <a:ea typeface="Times New Roman" pitchFamily="18" charset="0"/>
                <a:cs typeface="Arial" pitchFamily="34" charset="0"/>
              </a:rPr>
              <a:t>Περιβάλλον και Εκπαίδευση για την Αειφόρο Ανάπτυξη (ΠΕΑΑ)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26 - TextBox"/>
          <p:cNvSpPr txBox="1"/>
          <p:nvPr/>
        </p:nvSpPr>
        <p:spPr>
          <a:xfrm>
            <a:off x="1000100" y="1571612"/>
            <a:ext cx="8001056" cy="6186309"/>
          </a:xfrm>
          <a:prstGeom prst="rect">
            <a:avLst/>
          </a:prstGeom>
          <a:noFill/>
        </p:spPr>
        <p:txBody>
          <a:bodyPr wrap="square" rtlCol="0">
            <a:spAutoFit/>
          </a:bodyPr>
          <a:lstStyle/>
          <a:p>
            <a:r>
              <a:rPr lang="el-GR" b="1" dirty="0" smtClean="0"/>
              <a:t>1.ΚΟΙΝΩΝΙΚΕΣ ΕΠΙΣΤΗΜΕΣ-</a:t>
            </a:r>
            <a:r>
              <a:rPr lang="el-GR" b="1" dirty="0" err="1" smtClean="0"/>
              <a:t>ΕΝΟΤΗΤΑ</a:t>
            </a:r>
            <a:r>
              <a:rPr lang="el-GR" dirty="0" err="1" smtClean="0"/>
              <a:t>:Περιβάλλον</a:t>
            </a:r>
            <a:r>
              <a:rPr lang="el-GR" dirty="0" smtClean="0"/>
              <a:t> και εκπαίδευση για την αειφόρο </a:t>
            </a:r>
            <a:r>
              <a:rPr lang="el-GR" dirty="0" err="1" smtClean="0"/>
              <a:t>Ανάτυξη</a:t>
            </a:r>
            <a:r>
              <a:rPr lang="el-GR" dirty="0" smtClean="0"/>
              <a:t> Παρακολούθηση βίντεο πυρκαγιών, συζήτηση για αιτίες/συνέπειες, ιστορική διαδρομή των δασών, </a:t>
            </a:r>
            <a:r>
              <a:rPr lang="el-GR" dirty="0" err="1" smtClean="0"/>
              <a:t>δενδροφύτευση</a:t>
            </a:r>
            <a:endParaRPr lang="el-GR" dirty="0" smtClean="0"/>
          </a:p>
          <a:p>
            <a:r>
              <a:rPr lang="el-GR" b="1" dirty="0" smtClean="0"/>
              <a:t>2.ΓΛΩΣΣΑ-ΕΝΟΤΗΤΕΣ</a:t>
            </a:r>
            <a:r>
              <a:rPr lang="el-GR" dirty="0" smtClean="0"/>
              <a:t>:Κατανόηση και περιγραφή γραπτών και προφορικών κειμένων. Δημιουργία ποιημάτων, εικονογραφήσεις, «Αλφαβητάρι του Δάσους», </a:t>
            </a:r>
            <a:r>
              <a:rPr lang="el-GR" dirty="0" err="1" smtClean="0"/>
              <a:t>αναδιήγηση</a:t>
            </a:r>
            <a:r>
              <a:rPr lang="el-GR" dirty="0" smtClean="0"/>
              <a:t> παραμυθιού</a:t>
            </a:r>
          </a:p>
          <a:p>
            <a:r>
              <a:rPr lang="el-GR" b="1" dirty="0" smtClean="0"/>
              <a:t>3.ΤΕΧΝΕΣ-ΕΝΟΤΗΤΑ</a:t>
            </a:r>
            <a:r>
              <a:rPr lang="el-GR" dirty="0" smtClean="0"/>
              <a:t>:Εικαστικά και οπτικοακουστική έκφραση. Ζωγραφική εμπνευσμένη από έργα τέχνης, κατασκευές με φυσικά υλικά και πηλό, </a:t>
            </a:r>
            <a:r>
              <a:rPr lang="el-GR" dirty="0" err="1" smtClean="0"/>
              <a:t>ιχνοαπολιθώματα</a:t>
            </a:r>
            <a:endParaRPr lang="el-GR" dirty="0" smtClean="0"/>
          </a:p>
          <a:p>
            <a:r>
              <a:rPr lang="el-GR" b="1" dirty="0" smtClean="0"/>
              <a:t>4.ΜΑΘΗΜΑΤΙΚΑ-ΕΝΟΤΗΤΕΣ</a:t>
            </a:r>
            <a:r>
              <a:rPr lang="el-GR" dirty="0" smtClean="0"/>
              <a:t>:Χώρος και Γεωμετρία, Αριθμοί και Πράξεις. Δημιουργία πίστας και προγραμματισμός </a:t>
            </a:r>
            <a:r>
              <a:rPr lang="el-GR" dirty="0" err="1" smtClean="0"/>
              <a:t>Bee</a:t>
            </a:r>
            <a:r>
              <a:rPr lang="el-GR" dirty="0" smtClean="0"/>
              <a:t>-</a:t>
            </a:r>
            <a:r>
              <a:rPr lang="el-GR" dirty="0" err="1" smtClean="0"/>
              <a:t>Bot</a:t>
            </a:r>
            <a:r>
              <a:rPr lang="el-GR" dirty="0" smtClean="0"/>
              <a:t>, κατηγοριοποιήσεις αντικειμένων, κατασκευή λιστών</a:t>
            </a:r>
          </a:p>
          <a:p>
            <a:r>
              <a:rPr lang="el-GR" b="1" dirty="0" smtClean="0"/>
              <a:t>5.ΦΥΣΙΚΕΣ ΕΠΙΣΤΗΜΕΣ-ΕΝΟΤΗΤΑ</a:t>
            </a:r>
            <a:r>
              <a:rPr lang="el-GR" dirty="0" smtClean="0"/>
              <a:t>: Έννοιες και φαινόμενα από το φυσικό κόσμο</a:t>
            </a:r>
          </a:p>
          <a:p>
            <a:r>
              <a:rPr lang="el-GR" dirty="0" smtClean="0"/>
              <a:t>Κατανόηση δημιουργίας απολιθωμάτων, μακέτες δασών, παρατήρηση </a:t>
            </a:r>
            <a:r>
              <a:rPr lang="el-GR" dirty="0" err="1" smtClean="0"/>
              <a:t>καμμένου</a:t>
            </a:r>
            <a:r>
              <a:rPr lang="el-GR" dirty="0" smtClean="0"/>
              <a:t> και φυσικού περιβάλλοντος</a:t>
            </a:r>
          </a:p>
          <a:p>
            <a:r>
              <a:rPr lang="el-GR" b="1" dirty="0" smtClean="0"/>
              <a:t> 5. ΤΕΧΝΟΛΟΓΙΕΣ ΠΛΗΡΟΦΟΡΙΩΝ &amp; ΕΠΙΚΟΙΝΩΝΙΩΝ (Τ.Π.Ε.) - ΕΝΟΤΗΤΕΣ : </a:t>
            </a:r>
            <a:r>
              <a:rPr lang="el-GR" dirty="0" smtClean="0"/>
              <a:t>Επικοινωνώ και συνεργάζομαι με τις ΤΠΕ &amp; Προγραμματίζω</a:t>
            </a:r>
            <a:r>
              <a:rPr lang="el-GR" b="1" dirty="0" smtClean="0"/>
              <a:t> </a:t>
            </a:r>
            <a:r>
              <a:rPr lang="el-GR" dirty="0" smtClean="0"/>
              <a:t> </a:t>
            </a:r>
          </a:p>
          <a:p>
            <a:r>
              <a:rPr lang="el-GR" dirty="0" smtClean="0"/>
              <a:t>Προγραμματισμός </a:t>
            </a:r>
            <a:r>
              <a:rPr lang="el-GR" dirty="0" err="1" smtClean="0"/>
              <a:t>Bee</a:t>
            </a:r>
            <a:r>
              <a:rPr lang="el-GR" dirty="0" smtClean="0"/>
              <a:t>-</a:t>
            </a:r>
            <a:r>
              <a:rPr lang="el-GR" dirty="0" err="1" smtClean="0"/>
              <a:t>Bot</a:t>
            </a:r>
            <a:r>
              <a:rPr lang="el-GR" dirty="0" smtClean="0"/>
              <a:t>, χρήση Τ.Π.Ε. για παρακολούθηση και παρουσίαση </a:t>
            </a:r>
            <a:r>
              <a:rPr lang="el-GR" dirty="0" err="1" smtClean="0"/>
              <a:t>περιεχομένου,ψηφιακό</a:t>
            </a:r>
            <a:r>
              <a:rPr lang="el-GR" dirty="0" smtClean="0"/>
              <a:t> παραμύθι</a:t>
            </a:r>
          </a:p>
          <a:p>
            <a:endParaRPr lang="el-GR" dirty="0" smtClean="0"/>
          </a:p>
          <a:p>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28909"/>
            <a:ext cx="6781800" cy="679450"/>
          </a:xfrm>
        </p:spPr>
        <p:txBody>
          <a:bodyPr>
            <a:noAutofit/>
          </a:bodyPr>
          <a:lstStyle/>
          <a:p>
            <a:r>
              <a:rPr lang="el-GR" sz="3000" b="1" dirty="0">
                <a:solidFill>
                  <a:schemeClr val="tx1"/>
                </a:solidFill>
                <a:effectLst/>
                <a:latin typeface="Calibri" pitchFamily="34" charset="0"/>
                <a:cs typeface="Calibri" pitchFamily="34" charset="0"/>
              </a:rPr>
              <a:t>Σύνδεση με τα εργαστήρια δεξιοτήτων</a:t>
            </a:r>
            <a:endParaRPr lang="el-GR" sz="3000" dirty="0">
              <a:solidFill>
                <a:schemeClr val="tx1"/>
              </a:solidFill>
              <a:effectLst/>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graphicFrame>
        <p:nvGraphicFramePr>
          <p:cNvPr id="11" name="Table 11">
            <a:extLst>
              <a:ext uri="{FF2B5EF4-FFF2-40B4-BE49-F238E27FC236}">
                <a16:creationId xmlns="" xmlns:a16="http://schemas.microsoft.com/office/drawing/2014/main" id="{F7976AC8-C13C-2561-0196-5DB015957E33}"/>
              </a:ext>
            </a:extLst>
          </p:cNvPr>
          <p:cNvGraphicFramePr>
            <a:graphicFrameLocks noGrp="1"/>
          </p:cNvGraphicFramePr>
          <p:nvPr>
            <p:extLst>
              <p:ext uri="{D42A27DB-BD31-4B8C-83A1-F6EECF244321}">
                <p14:modId xmlns="" xmlns:p14="http://schemas.microsoft.com/office/powerpoint/2010/main" val="1102208923"/>
              </p:ext>
            </p:extLst>
          </p:nvPr>
        </p:nvGraphicFramePr>
        <p:xfrm>
          <a:off x="1229185" y="2136154"/>
          <a:ext cx="1676400" cy="731520"/>
        </p:xfrm>
        <a:graphic>
          <a:graphicData uri="http://schemas.openxmlformats.org/drawingml/2006/table">
            <a:tbl>
              <a:tblPr firstRow="1" bandRow="1">
                <a:tableStyleId>{00A15C55-8517-42AA-B614-E9B94910E393}</a:tableStyleId>
              </a:tblPr>
              <a:tblGrid>
                <a:gridCol w="8382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tblGrid>
              <a:tr h="304800">
                <a:tc>
                  <a:txBody>
                    <a:bodyPr/>
                    <a:lstStyle/>
                    <a:p>
                      <a:r>
                        <a:rPr lang="el-GR" dirty="0">
                          <a:solidFill>
                            <a:schemeClr val="accent1">
                              <a:lumMod val="50000"/>
                            </a:schemeClr>
                          </a:solidFill>
                          <a:effectLst>
                            <a:outerShdw blurRad="38100" dist="38100" dir="2700000" algn="tl">
                              <a:srgbClr val="000000">
                                <a:alpha val="43137"/>
                              </a:srgbClr>
                            </a:outerShdw>
                          </a:effectLst>
                        </a:rPr>
                        <a:t>ΝΑΙ</a:t>
                      </a:r>
                    </a:p>
                  </a:txBody>
                  <a:tcPr/>
                </a:tc>
                <a:tc>
                  <a:txBody>
                    <a:bodyPr/>
                    <a:lstStyle/>
                    <a:p>
                      <a:r>
                        <a:rPr lang="el-GR" dirty="0">
                          <a:solidFill>
                            <a:schemeClr val="accent1">
                              <a:lumMod val="50000"/>
                            </a:schemeClr>
                          </a:solidFill>
                          <a:effectLst>
                            <a:outerShdw blurRad="38100" dist="38100" dir="2700000" algn="tl">
                              <a:srgbClr val="000000">
                                <a:alpha val="43137"/>
                              </a:srgbClr>
                            </a:outerShdw>
                          </a:effectLst>
                        </a:rPr>
                        <a:t>ΟΧΙ</a:t>
                      </a:r>
                    </a:p>
                  </a:txBody>
                  <a:tcPr/>
                </a:tc>
                <a:extLst>
                  <a:ext uri="{0D108BD9-81ED-4DB2-BD59-A6C34878D82A}">
                    <a16:rowId xmlns="" xmlns:a16="http://schemas.microsoft.com/office/drawing/2014/main" val="10000"/>
                  </a:ext>
                </a:extLst>
              </a:tr>
              <a:tr h="304800">
                <a:tc>
                  <a:txBody>
                    <a:bodyPr/>
                    <a:lstStyle/>
                    <a:p>
                      <a:r>
                        <a:rPr lang="el-GR" dirty="0" smtClean="0">
                          <a:solidFill>
                            <a:srgbClr val="FF0000"/>
                          </a:solidFill>
                        </a:rPr>
                        <a:t>χ</a:t>
                      </a:r>
                      <a:endParaRPr lang="el-GR" dirty="0">
                        <a:solidFill>
                          <a:srgbClr val="FF0000"/>
                        </a:solidFill>
                      </a:endParaRPr>
                    </a:p>
                  </a:txBody>
                  <a:tcPr/>
                </a:tc>
                <a:tc>
                  <a:txBody>
                    <a:bodyPr/>
                    <a:lstStyle/>
                    <a:p>
                      <a:endParaRPr lang="el-GR" dirty="0"/>
                    </a:p>
                  </a:txBody>
                  <a:tcPr/>
                </a:tc>
                <a:extLst>
                  <a:ext uri="{0D108BD9-81ED-4DB2-BD59-A6C34878D82A}">
                    <a16:rowId xmlns="" xmlns:a16="http://schemas.microsoft.com/office/drawing/2014/main" val="10001"/>
                  </a:ext>
                </a:extLst>
              </a:tr>
            </a:tbl>
          </a:graphicData>
        </a:graphic>
      </p:graphicFrame>
      <p:sp>
        <p:nvSpPr>
          <p:cNvPr id="13" name="TextBox 12">
            <a:extLst>
              <a:ext uri="{FF2B5EF4-FFF2-40B4-BE49-F238E27FC236}">
                <a16:creationId xmlns="" xmlns:a16="http://schemas.microsoft.com/office/drawing/2014/main" id="{29354107-BE59-A399-84AF-63A9D2AEA37C}"/>
              </a:ext>
            </a:extLst>
          </p:cNvPr>
          <p:cNvSpPr txBox="1"/>
          <p:nvPr/>
        </p:nvSpPr>
        <p:spPr>
          <a:xfrm>
            <a:off x="1066800" y="3020831"/>
            <a:ext cx="3640701" cy="461665"/>
          </a:xfrm>
          <a:prstGeom prst="rect">
            <a:avLst/>
          </a:prstGeom>
          <a:noFill/>
        </p:spPr>
        <p:txBody>
          <a:bodyPr wrap="square">
            <a:spAutoFit/>
          </a:bodyPr>
          <a:lstStyle/>
          <a:p>
            <a:r>
              <a:rPr lang="el-GR" sz="2400" b="1" dirty="0"/>
              <a:t>Αν ναι, με ποια θεματική:</a:t>
            </a:r>
            <a:endParaRPr lang="en-US" sz="2400" b="1" dirty="0"/>
          </a:p>
        </p:txBody>
      </p:sp>
      <p:sp>
        <p:nvSpPr>
          <p:cNvPr id="14" name="TextBox 13">
            <a:extLst>
              <a:ext uri="{FF2B5EF4-FFF2-40B4-BE49-F238E27FC236}">
                <a16:creationId xmlns="" xmlns:a16="http://schemas.microsoft.com/office/drawing/2014/main" id="{176B916F-AC24-2417-404E-C958052FF837}"/>
              </a:ext>
            </a:extLst>
          </p:cNvPr>
          <p:cNvSpPr txBox="1"/>
          <p:nvPr/>
        </p:nvSpPr>
        <p:spPr>
          <a:xfrm>
            <a:off x="1066800" y="4592422"/>
            <a:ext cx="7916351" cy="1200329"/>
          </a:xfrm>
          <a:prstGeom prst="rect">
            <a:avLst/>
          </a:prstGeom>
          <a:noFill/>
        </p:spPr>
        <p:txBody>
          <a:bodyPr wrap="square">
            <a:spAutoFit/>
          </a:bodyPr>
          <a:lstStyle/>
          <a:p>
            <a:r>
              <a:rPr lang="el-GR" sz="2400" b="1" dirty="0"/>
              <a:t>Το εκπαιδευτικό υλικό του δικτύου σας βοήθησε στη υλοποίηση των εργαστηρίων δεξιοτήτων </a:t>
            </a:r>
            <a:r>
              <a:rPr lang="el-GR" sz="2400" b="1" dirty="0" smtClean="0"/>
              <a:t>;</a:t>
            </a:r>
          </a:p>
          <a:p>
            <a:r>
              <a:rPr lang="el-GR" sz="2400" b="1" dirty="0" smtClean="0">
                <a:solidFill>
                  <a:srgbClr val="FF0000"/>
                </a:solidFill>
              </a:rPr>
              <a:t>ΝΑΙ</a:t>
            </a:r>
            <a:endParaRPr lang="en-US" sz="2400" b="1" dirty="0">
              <a:solidFill>
                <a:srgbClr val="FF0000"/>
              </a:solidFill>
            </a:endParaRPr>
          </a:p>
        </p:txBody>
      </p:sp>
      <p:sp>
        <p:nvSpPr>
          <p:cNvPr id="5" name="Content Placeholder 2">
            <a:extLst>
              <a:ext uri="{FF2B5EF4-FFF2-40B4-BE49-F238E27FC236}">
                <a16:creationId xmlns="" xmlns:a16="http://schemas.microsoft.com/office/drawing/2014/main" id="{86B43E50-29B1-4D04-2D5B-5690F87AC374}"/>
              </a:ext>
            </a:extLst>
          </p:cNvPr>
          <p:cNvSpPr txBox="1">
            <a:spLocks/>
          </p:cNvSpPr>
          <p:nvPr/>
        </p:nvSpPr>
        <p:spPr>
          <a:xfrm>
            <a:off x="1752600" y="3710291"/>
            <a:ext cx="5486400" cy="679450"/>
          </a:xfrm>
          <a:prstGeom prst="rect">
            <a:avLst/>
          </a:prstGeom>
        </p:spPr>
        <p:txBody>
          <a:bodyPr>
            <a:normAutofit fontScale="62500" lnSpcReduction="20000"/>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r>
              <a:rPr lang="el-GR" dirty="0" smtClean="0"/>
              <a:t>"Προστατέψτε το δάσος είναι πηγή ζωής" της θεματικής ΦΡΟΝΤΙΖΩ ΤΟ ΠΕΡΙΒΑΛΛΟΝ</a:t>
            </a:r>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6" name="Ομάδα 5">
            <a:extLst>
              <a:ext uri="{FF2B5EF4-FFF2-40B4-BE49-F238E27FC236}">
                <a16:creationId xmlns="" xmlns:a16="http://schemas.microsoft.com/office/drawing/2014/main" id="{852F8D64-2EE4-2461-6259-D21F563D59FD}"/>
              </a:ext>
            </a:extLst>
          </p:cNvPr>
          <p:cNvGrpSpPr/>
          <p:nvPr/>
        </p:nvGrpSpPr>
        <p:grpSpPr>
          <a:xfrm>
            <a:off x="1554789" y="-28545"/>
            <a:ext cx="6233135" cy="1235218"/>
            <a:chOff x="1543923" y="0"/>
            <a:chExt cx="6233135" cy="1235218"/>
          </a:xfrm>
        </p:grpSpPr>
        <p:pic>
          <p:nvPicPr>
            <p:cNvPr id="8" name="Εικόνα 7"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AF982474-0322-ED9F-C6AA-69EA358D1BF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9" name="Εικόνα 8">
              <a:extLst>
                <a:ext uri="{FF2B5EF4-FFF2-40B4-BE49-F238E27FC236}">
                  <a16:creationId xmlns="" xmlns:a16="http://schemas.microsoft.com/office/drawing/2014/main" id="{D1835260-46D9-D1DA-AC3C-6E3FB68A17AF}"/>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0" name="Εικόνα 9"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37849A0A-C51C-5D11-A987-6E7DFEE89539}"/>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extLst>
      <p:ext uri="{BB962C8B-B14F-4D97-AF65-F5344CB8AC3E}">
        <p14:creationId xmlns="" xmlns:p14="http://schemas.microsoft.com/office/powerpoint/2010/main" val="22437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64766"/>
            <a:ext cx="7983729" cy="784262"/>
          </a:xfrm>
        </p:spPr>
        <p:txBody>
          <a:bodyPr>
            <a:noAutofit/>
          </a:bodyPr>
          <a:lstStyle/>
          <a:p>
            <a:r>
              <a:rPr lang="el-GR" sz="1800" b="1" dirty="0">
                <a:solidFill>
                  <a:schemeClr val="tx1"/>
                </a:solidFill>
                <a:effectLst/>
                <a:latin typeface="Calibri" pitchFamily="34" charset="0"/>
                <a:cs typeface="Calibri" pitchFamily="34" charset="0"/>
              </a:rPr>
              <a:t>Στις παρακάτω διαφάνειες μπορείτε να περιγράψετε συνοπτικά τις δράσεις που υλοποιήθηκαν σύμφωνα με τον παιδαγωγικό κύκλο του δικτύου</a:t>
            </a:r>
            <a:r>
              <a:rPr lang="en-US" sz="1800" b="1" dirty="0">
                <a:solidFill>
                  <a:schemeClr val="tx1"/>
                </a:solidFill>
                <a:effectLst/>
                <a:latin typeface="Calibri" pitchFamily="34" charset="0"/>
                <a:cs typeface="Calibri" pitchFamily="34" charset="0"/>
              </a:rPr>
              <a:t> </a:t>
            </a:r>
            <a:r>
              <a:rPr lang="en-US" sz="1800" dirty="0">
                <a:solidFill>
                  <a:schemeClr val="tx1"/>
                </a:solidFill>
                <a:effectLst/>
                <a:latin typeface="Calibri" pitchFamily="34" charset="0"/>
                <a:cs typeface="Calibri" pitchFamily="34" charset="0"/>
              </a:rPr>
              <a:t>(</a:t>
            </a:r>
            <a:r>
              <a:rPr lang="en-US" sz="1800" b="1" dirty="0">
                <a:solidFill>
                  <a:srgbClr val="0070C0"/>
                </a:solidFill>
                <a:effectLst/>
                <a:latin typeface="Calibri" pitchFamily="34" charset="0"/>
                <a:cs typeface="Calibri" pitchFamily="34" charset="0"/>
                <a:hlinkClick r:id="rId2">
                  <a:extLst>
                    <a:ext uri="{A12FA001-AC4F-418D-AE19-62706E023703}">
                      <ahyp:hlinkClr xmlns="" xmlns:ahyp="http://schemas.microsoft.com/office/drawing/2018/hyperlinkcolor" val="tx"/>
                    </a:ext>
                  </a:extLst>
                </a:hlinkClick>
              </a:rPr>
              <a:t>https://www.leaf.global/our-methodology</a:t>
            </a:r>
            <a:r>
              <a:rPr lang="el-GR" sz="1800" b="1" dirty="0">
                <a:solidFill>
                  <a:srgbClr val="0070C0"/>
                </a:solidFill>
                <a:effectLst/>
                <a:latin typeface="Calibri" pitchFamily="34" charset="0"/>
                <a:cs typeface="Calibri" pitchFamily="34" charset="0"/>
              </a:rPr>
              <a:t> </a:t>
            </a:r>
            <a:r>
              <a:rPr lang="en-US" sz="1800" dirty="0">
                <a:solidFill>
                  <a:schemeClr val="tx1"/>
                </a:solidFill>
                <a:effectLst/>
                <a:latin typeface="Calibri" pitchFamily="34" charset="0"/>
                <a:cs typeface="Calibri" pitchFamily="34" charset="0"/>
              </a:rPr>
              <a:t>)</a:t>
            </a:r>
            <a:endParaRPr lang="el-GR" sz="1800" dirty="0">
              <a:solidFill>
                <a:schemeClr val="tx1"/>
              </a:solidFill>
              <a:effectLst/>
              <a:latin typeface="Calibri" pitchFamily="34" charset="0"/>
              <a:cs typeface="Calibri" pitchFamily="34" charset="0"/>
            </a:endParaRPr>
          </a:p>
        </p:txBody>
      </p:sp>
      <p:grpSp>
        <p:nvGrpSpPr>
          <p:cNvPr id="3" name="Ομάδα 2">
            <a:extLst>
              <a:ext uri="{FF2B5EF4-FFF2-40B4-BE49-F238E27FC236}">
                <a16:creationId xmlns="" xmlns:a16="http://schemas.microsoft.com/office/drawing/2014/main" id="{883B36FB-8789-FDBB-00EF-17245079E686}"/>
              </a:ext>
            </a:extLst>
          </p:cNvPr>
          <p:cNvGrpSpPr/>
          <p:nvPr/>
        </p:nvGrpSpPr>
        <p:grpSpPr>
          <a:xfrm>
            <a:off x="1554789" y="-28545"/>
            <a:ext cx="6233135" cy="1235218"/>
            <a:chOff x="1543923" y="0"/>
            <a:chExt cx="6233135" cy="1235218"/>
          </a:xfrm>
        </p:grpSpPr>
        <p:pic>
          <p:nvPicPr>
            <p:cNvPr id="4" name="Εικόνα 3"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5292AD4E-8B9C-0C97-2E45-06732BE275D5}"/>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5" name="Εικόνα 4">
              <a:extLst>
                <a:ext uri="{FF2B5EF4-FFF2-40B4-BE49-F238E27FC236}">
                  <a16:creationId xmlns="" xmlns:a16="http://schemas.microsoft.com/office/drawing/2014/main" id="{FC607376-442F-0B37-D158-41937698CCD6}"/>
                </a:ext>
              </a:extLst>
            </p:cNvPr>
            <p:cNvPicPr>
              <a:picLocks noChangeAspect="1"/>
            </p:cNvPicPr>
            <p:nvPr/>
          </p:nvPicPr>
          <p:blipFill>
            <a:blip r:embed="rId4" cstate="print"/>
            <a:stretch>
              <a:fillRect/>
            </a:stretch>
          </p:blipFill>
          <p:spPr>
            <a:xfrm>
              <a:off x="7146265" y="70490"/>
              <a:ext cx="630793" cy="1087221"/>
            </a:xfrm>
            <a:prstGeom prst="rect">
              <a:avLst/>
            </a:prstGeom>
          </p:spPr>
        </p:pic>
        <p:pic>
          <p:nvPicPr>
            <p:cNvPr id="6" name="Εικόνα 5"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BC5F8BCD-381A-C4DA-04AE-6CE90B4A1A92}"/>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grpSp>
        <p:nvGrpSpPr>
          <p:cNvPr id="8" name="Ομάδα 7">
            <a:extLst>
              <a:ext uri="{FF2B5EF4-FFF2-40B4-BE49-F238E27FC236}">
                <a16:creationId xmlns="" xmlns:a16="http://schemas.microsoft.com/office/drawing/2014/main" id="{38174FA4-97A2-F20A-B594-04100E12D87C}"/>
              </a:ext>
            </a:extLst>
          </p:cNvPr>
          <p:cNvGrpSpPr/>
          <p:nvPr/>
        </p:nvGrpSpPr>
        <p:grpSpPr>
          <a:xfrm>
            <a:off x="1182329" y="2362200"/>
            <a:ext cx="7755129" cy="4087688"/>
            <a:chOff x="0" y="937260"/>
            <a:chExt cx="5943600" cy="2936875"/>
          </a:xfrm>
          <a:noFill/>
        </p:grpSpPr>
        <p:pic>
          <p:nvPicPr>
            <p:cNvPr id="9" name="Εικόνα 8">
              <a:extLst>
                <a:ext uri="{FF2B5EF4-FFF2-40B4-BE49-F238E27FC236}">
                  <a16:creationId xmlns="" xmlns:a16="http://schemas.microsoft.com/office/drawing/2014/main" id="{9E034D82-2140-63FB-9CF6-A85976EACEB3}"/>
                </a:ext>
              </a:extLst>
            </p:cNvPr>
            <p:cNvPicPr>
              <a:picLocks noChangeAspect="1"/>
            </p:cNvPicPr>
            <p:nvPr/>
          </p:nvPicPr>
          <p:blipFill>
            <a:blip r:embed="rId6">
              <a:extLst>
                <a:ext uri="{28A0092B-C50C-407E-A947-70E740481C1C}">
                  <a14:useLocalDpi xmlns="" xmlns:a14="http://schemas.microsoft.com/office/drawing/2010/main" val="0"/>
                </a:ext>
              </a:extLst>
            </a:blip>
            <a:srcRect/>
            <a:stretch>
              <a:fillRect/>
            </a:stretch>
          </p:blipFill>
          <p:spPr bwMode="auto">
            <a:xfrm>
              <a:off x="0" y="937260"/>
              <a:ext cx="5943600" cy="2936875"/>
            </a:xfrm>
            <a:prstGeom prst="rect">
              <a:avLst/>
            </a:prstGeom>
            <a:grpFill/>
            <a:ln>
              <a:noFill/>
            </a:ln>
          </p:spPr>
        </p:pic>
        <p:pic>
          <p:nvPicPr>
            <p:cNvPr id="11" name="Εικόνα 10" descr="Εικόνα που περιέχει κείμενο, γραμματοσειρά, γραφικά, γραφιστική&#10;&#10;Περιγραφή που δημιουργήθηκε αυτόματα">
              <a:extLst>
                <a:ext uri="{FF2B5EF4-FFF2-40B4-BE49-F238E27FC236}">
                  <a16:creationId xmlns="" xmlns:a16="http://schemas.microsoft.com/office/drawing/2014/main" id="{1CE99E49-B7A5-C294-A9B2-10366B34DDE2}"/>
                </a:ext>
              </a:extLst>
            </p:cNvPr>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312420" y="1219200"/>
              <a:ext cx="2194560" cy="655320"/>
            </a:xfrm>
            <a:prstGeom prst="rect">
              <a:avLst/>
            </a:prstGeom>
            <a:grpFill/>
            <a:ln>
              <a:noFill/>
            </a:ln>
          </p:spPr>
        </p:pic>
      </p:grpSp>
    </p:spTree>
    <p:extLst>
      <p:ext uri="{BB962C8B-B14F-4D97-AF65-F5344CB8AC3E}">
        <p14:creationId xmlns="" xmlns:p14="http://schemas.microsoft.com/office/powerpoint/2010/main" val="196534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170" y="1187008"/>
            <a:ext cx="6096000" cy="838200"/>
          </a:xfrm>
        </p:spPr>
        <p:txBody>
          <a:bodyPr anchor="ctr">
            <a:noAutofit/>
          </a:bodyPr>
          <a:lstStyle/>
          <a:p>
            <a:r>
              <a:rPr lang="el-GR" sz="2500" b="1" dirty="0" err="1">
                <a:solidFill>
                  <a:schemeClr val="tx1"/>
                </a:solidFill>
                <a:effectLst/>
                <a:latin typeface="Calibri" pitchFamily="34" charset="0"/>
                <a:cs typeface="Calibri" pitchFamily="34" charset="0"/>
              </a:rPr>
              <a:t>Διευκρινιση</a:t>
            </a:r>
            <a:r>
              <a:rPr lang="el-GR" sz="2500" b="1" dirty="0">
                <a:solidFill>
                  <a:schemeClr val="tx1"/>
                </a:solidFill>
                <a:effectLst/>
                <a:latin typeface="Calibri" pitchFamily="34" charset="0"/>
                <a:cs typeface="Calibri" pitchFamily="34" charset="0"/>
              </a:rPr>
              <a:t> όρων </a:t>
            </a:r>
            <a:r>
              <a:rPr lang="en-US" sz="2500" b="1" dirty="0">
                <a:solidFill>
                  <a:schemeClr val="tx1"/>
                </a:solidFill>
                <a:effectLst/>
                <a:latin typeface="Calibri" pitchFamily="34" charset="0"/>
                <a:cs typeface="Calibri" pitchFamily="34" charset="0"/>
              </a:rPr>
              <a:t>: </a:t>
            </a:r>
            <a:r>
              <a:rPr lang="el-GR" sz="2500" b="1" dirty="0">
                <a:solidFill>
                  <a:schemeClr val="tx1"/>
                </a:solidFill>
                <a:effectLst/>
                <a:latin typeface="Calibri" pitchFamily="34" charset="0"/>
                <a:cs typeface="Calibri" pitchFamily="34" charset="0"/>
              </a:rPr>
              <a:t>Δραστηριοτητα - δραση</a:t>
            </a:r>
          </a:p>
        </p:txBody>
      </p:sp>
      <p:sp>
        <p:nvSpPr>
          <p:cNvPr id="3" name="Content Placeholder 2"/>
          <p:cNvSpPr>
            <a:spLocks noGrp="1"/>
          </p:cNvSpPr>
          <p:nvPr>
            <p:ph idx="1"/>
          </p:nvPr>
        </p:nvSpPr>
        <p:spPr>
          <a:xfrm>
            <a:off x="90358" y="2286000"/>
            <a:ext cx="8686800" cy="4248472"/>
          </a:xfrm>
        </p:spPr>
        <p:txBody>
          <a:bodyPr>
            <a:normAutofit lnSpcReduction="10000"/>
          </a:bodyPr>
          <a:lstStyle/>
          <a:p>
            <a:r>
              <a:rPr lang="el-GR" sz="2400" dirty="0">
                <a:latin typeface="Calibri" panose="020F0502020204030204" pitchFamily="34" charset="0"/>
                <a:ea typeface="Calibri" panose="020F0502020204030204" pitchFamily="34" charset="0"/>
                <a:cs typeface="Calibri" panose="020F0502020204030204" pitchFamily="34" charset="0"/>
              </a:rPr>
              <a:t>Ο όρος </a:t>
            </a:r>
            <a:r>
              <a:rPr lang="el-GR" sz="2400" b="1" dirty="0">
                <a:latin typeface="Calibri" panose="020F0502020204030204" pitchFamily="34" charset="0"/>
                <a:ea typeface="Calibri" panose="020F0502020204030204" pitchFamily="34" charset="0"/>
                <a:cs typeface="Calibri" panose="020F0502020204030204" pitchFamily="34" charset="0"/>
              </a:rPr>
              <a:t>«δραστηριότητα» </a:t>
            </a:r>
            <a:r>
              <a:rPr lang="el-GR" sz="2400" dirty="0">
                <a:latin typeface="Calibri" panose="020F0502020204030204" pitchFamily="34" charset="0"/>
                <a:ea typeface="Calibri" panose="020F0502020204030204" pitchFamily="34" charset="0"/>
                <a:cs typeface="Calibri" panose="020F0502020204030204" pitchFamily="34" charset="0"/>
              </a:rPr>
              <a:t>(activity) μπορεί να περιλαμβάνει ενέργειες κατά τις οποίες οι μαθητές επεξεργάζονται το θέμα, όπως για παράδειγμα μελέτη πεδίου, κατασκευές, φύλλα εργασίας , παιχνίδια ρόλων κλπ ή π.χ.τη διερεύνηση της ποιότητας των υδατικών και εδαφικών πόρων μιας περιοχής</a:t>
            </a:r>
          </a:p>
          <a:p>
            <a:r>
              <a:rPr lang="el-GR" sz="2400" b="1" dirty="0">
                <a:latin typeface="Calibri" panose="020F0502020204030204" pitchFamily="34" charset="0"/>
                <a:ea typeface="Calibri" panose="020F0502020204030204" pitchFamily="34" charset="0"/>
                <a:cs typeface="Calibri" panose="020F0502020204030204" pitchFamily="34" charset="0"/>
              </a:rPr>
              <a:t>Δράσεις</a:t>
            </a:r>
            <a:r>
              <a:rPr lang="el-GR" sz="2400" dirty="0">
                <a:latin typeface="Calibri" panose="020F0502020204030204" pitchFamily="34" charset="0"/>
                <a:ea typeface="Calibri" panose="020F0502020204030204" pitchFamily="34" charset="0"/>
                <a:cs typeface="Calibri" panose="020F0502020204030204" pitchFamily="34" charset="0"/>
              </a:rPr>
              <a:t> είναι οι ενέργειες κατά τις οποίες οι μαθητές αναλαμβάνουν ρόλο ενεργού πολίτη, πχ ενημέρωση κοινού, </a:t>
            </a:r>
            <a:r>
              <a:rPr lang="el-GR" sz="2400">
                <a:latin typeface="Calibri" panose="020F0502020204030204" pitchFamily="34" charset="0"/>
                <a:ea typeface="Calibri" panose="020F0502020204030204" pitchFamily="34" charset="0"/>
                <a:cs typeface="Calibri" panose="020F0502020204030204" pitchFamily="34" charset="0"/>
              </a:rPr>
              <a:t>καθαρισμός ακτής κλπ</a:t>
            </a:r>
            <a:endParaRPr lang="el-GR" sz="2400" dirty="0">
              <a:latin typeface="Calibri" panose="020F0502020204030204" pitchFamily="34" charset="0"/>
              <a:ea typeface="Calibri" panose="020F0502020204030204" pitchFamily="34" charset="0"/>
              <a:cs typeface="Calibri" panose="020F0502020204030204" pitchFamily="34" charset="0"/>
            </a:endParaRPr>
          </a:p>
          <a:p>
            <a:r>
              <a:rPr lang="el-GR" sz="2400" u="sng" dirty="0">
                <a:latin typeface="Calibri" panose="020F0502020204030204" pitchFamily="34" charset="0"/>
                <a:ea typeface="Calibri" panose="020F0502020204030204" pitchFamily="34" charset="0"/>
                <a:cs typeface="Calibri" panose="020F0502020204030204" pitchFamily="34" charset="0"/>
              </a:rPr>
              <a:t>Στόχος των συλλογικών περιβαλλοντικών </a:t>
            </a:r>
            <a:r>
              <a:rPr lang="el-GR" sz="2400" b="1" u="sng" dirty="0">
                <a:latin typeface="Calibri" panose="020F0502020204030204" pitchFamily="34" charset="0"/>
                <a:ea typeface="Calibri" panose="020F0502020204030204" pitchFamily="34" charset="0"/>
                <a:cs typeface="Calibri" panose="020F0502020204030204" pitchFamily="34" charset="0"/>
              </a:rPr>
              <a:t>δράσεων</a:t>
            </a:r>
            <a:r>
              <a:rPr lang="el-GR" sz="2400" dirty="0">
                <a:latin typeface="Calibri" panose="020F0502020204030204" pitchFamily="34" charset="0"/>
                <a:ea typeface="Calibri" panose="020F0502020204030204" pitchFamily="34" charset="0"/>
                <a:cs typeface="Calibri" panose="020F0502020204030204" pitchFamily="34" charset="0"/>
              </a:rPr>
              <a:t> είναι η βελτίωση της ποιότητας ζωής των πολιτών και η επίτευξη της αειφόρου ή βιώσιμης ανάπτυξης. (π.χ. Δράση </a:t>
            </a:r>
            <a:r>
              <a:rPr lang="en-US" sz="2400" dirty="0">
                <a:latin typeface="Calibri" panose="020F0502020204030204" pitchFamily="34" charset="0"/>
                <a:ea typeface="Calibri" panose="020F0502020204030204" pitchFamily="34" charset="0"/>
                <a:cs typeface="Calibri" panose="020F0502020204030204" pitchFamily="34" charset="0"/>
              </a:rPr>
              <a:t>: </a:t>
            </a:r>
            <a:r>
              <a:rPr lang="el-GR" sz="2400" dirty="0">
                <a:latin typeface="Calibri" panose="020F0502020204030204" pitchFamily="34" charset="0"/>
                <a:ea typeface="Calibri" panose="020F0502020204030204" pitchFamily="34" charset="0"/>
                <a:cs typeface="Calibri" panose="020F0502020204030204" pitchFamily="34" charset="0"/>
              </a:rPr>
              <a:t>άρνηση </a:t>
            </a:r>
            <a:r>
              <a:rPr lang="el-GR" sz="2400" b="1" dirty="0">
                <a:latin typeface="Calibri" panose="020F0502020204030204" pitchFamily="34" charset="0"/>
                <a:ea typeface="Calibri" panose="020F0502020204030204" pitchFamily="34" charset="0"/>
                <a:cs typeface="Calibri" panose="020F0502020204030204" pitchFamily="34" charset="0"/>
              </a:rPr>
              <a:t>υποστήριξης-αγοράς</a:t>
            </a:r>
            <a:r>
              <a:rPr lang="el-GR" sz="2400" dirty="0">
                <a:latin typeface="Calibri" panose="020F0502020204030204" pitchFamily="34" charset="0"/>
                <a:ea typeface="Calibri" panose="020F0502020204030204" pitchFamily="34" charset="0"/>
                <a:cs typeface="Calibri" panose="020F0502020204030204" pitchFamily="34" charset="0"/>
              </a:rPr>
              <a:t> των αγροτικών προϊόντων)</a:t>
            </a:r>
          </a:p>
          <a:p>
            <a:endParaRPr lang="el-GR" sz="2400" u="sng" dirty="0">
              <a:latin typeface="Calibri" panose="020F0502020204030204" pitchFamily="34" charset="0"/>
              <a:ea typeface="Calibri" panose="020F0502020204030204" pitchFamily="34" charset="0"/>
              <a:cs typeface="Calibri" panose="020F0502020204030204" pitchFamily="34" charset="0"/>
            </a:endParaRPr>
          </a:p>
          <a:p>
            <a:endParaRPr lang="el-GR"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grpSp>
        <p:nvGrpSpPr>
          <p:cNvPr id="11" name="Ομάδα 10">
            <a:extLst>
              <a:ext uri="{FF2B5EF4-FFF2-40B4-BE49-F238E27FC236}">
                <a16:creationId xmlns="" xmlns:a16="http://schemas.microsoft.com/office/drawing/2014/main" id="{1EA02B2B-BC76-C3BA-829C-E3CF8C7E53E2}"/>
              </a:ext>
            </a:extLst>
          </p:cNvPr>
          <p:cNvGrpSpPr/>
          <p:nvPr/>
        </p:nvGrpSpPr>
        <p:grpSpPr>
          <a:xfrm>
            <a:off x="1554789" y="-28545"/>
            <a:ext cx="6233135" cy="1235218"/>
            <a:chOff x="1543923" y="0"/>
            <a:chExt cx="6233135" cy="1235218"/>
          </a:xfrm>
        </p:grpSpPr>
        <p:pic>
          <p:nvPicPr>
            <p:cNvPr id="12" name="Εικόνα 11"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B1B2ED19-4850-5B3F-C7D1-7361F4FCEEE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13" name="Εικόνα 12">
              <a:extLst>
                <a:ext uri="{FF2B5EF4-FFF2-40B4-BE49-F238E27FC236}">
                  <a16:creationId xmlns="" xmlns:a16="http://schemas.microsoft.com/office/drawing/2014/main" id="{B7433E55-7407-6536-DFD9-15C2211244CF}"/>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4" name="Εικόνα 13"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50F04732-818A-B08C-54F7-4E3DAF2F22B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extLst>
      <p:ext uri="{BB962C8B-B14F-4D97-AF65-F5344CB8AC3E}">
        <p14:creationId xmlns="" xmlns:p14="http://schemas.microsoft.com/office/powerpoint/2010/main" val="1841052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57232"/>
            <a:ext cx="8001000" cy="838200"/>
          </a:xfrm>
        </p:spPr>
        <p:txBody>
          <a:bodyPr>
            <a:normAutofit fontScale="90000"/>
          </a:bodyPr>
          <a:lstStyle/>
          <a:p>
            <a:r>
              <a:rPr lang="el-GR" sz="3000" b="1" dirty="0">
                <a:solidFill>
                  <a:schemeClr val="tx1"/>
                </a:solidFill>
                <a:effectLst/>
                <a:latin typeface="Calibri" pitchFamily="34" charset="0"/>
                <a:cs typeface="Calibri" pitchFamily="34" charset="0"/>
              </a:rPr>
              <a:t>Δράσεις και δραστηριότητες (συνοπτική περιγραφή)</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
        <p:nvSpPr>
          <p:cNvPr id="18" name="Content Placeholder 2"/>
          <p:cNvSpPr txBox="1">
            <a:spLocks/>
          </p:cNvSpPr>
          <p:nvPr/>
        </p:nvSpPr>
        <p:spPr>
          <a:xfrm>
            <a:off x="228600" y="21336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3" name="Content Placeholder 2">
            <a:extLst>
              <a:ext uri="{FF2B5EF4-FFF2-40B4-BE49-F238E27FC236}">
                <a16:creationId xmlns="" xmlns:a16="http://schemas.microsoft.com/office/drawing/2014/main" id="{2C7A2B65-08E7-B91C-B4A6-E37B29F0C9B6}"/>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9" name="Ομάδα 8">
            <a:extLst>
              <a:ext uri="{FF2B5EF4-FFF2-40B4-BE49-F238E27FC236}">
                <a16:creationId xmlns="" xmlns:a16="http://schemas.microsoft.com/office/drawing/2014/main" id="{316A583D-9BB3-8C21-585A-E1F6185EAA30}"/>
              </a:ext>
            </a:extLst>
          </p:cNvPr>
          <p:cNvGrpSpPr/>
          <p:nvPr/>
        </p:nvGrpSpPr>
        <p:grpSpPr>
          <a:xfrm>
            <a:off x="1554789" y="-28545"/>
            <a:ext cx="6233135" cy="1235218"/>
            <a:chOff x="1543923" y="0"/>
            <a:chExt cx="6233135" cy="1235218"/>
          </a:xfrm>
        </p:grpSpPr>
        <p:pic>
          <p:nvPicPr>
            <p:cNvPr id="10" name="Εικόνα 9"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A10CEB2F-BC05-52BA-32EE-E3D96C7A3F2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11" name="Εικόνα 10">
              <a:extLst>
                <a:ext uri="{FF2B5EF4-FFF2-40B4-BE49-F238E27FC236}">
                  <a16:creationId xmlns="" xmlns:a16="http://schemas.microsoft.com/office/drawing/2014/main" id="{CE44D3E0-8371-78AC-C594-A1B1C3DB5E8E}"/>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6" name="Εικόνα 15"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2CA0570B-C95F-1835-1C02-CA172864160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2" name="11 - TextBox"/>
          <p:cNvSpPr txBox="1"/>
          <p:nvPr/>
        </p:nvSpPr>
        <p:spPr>
          <a:xfrm>
            <a:off x="1428696" y="1500174"/>
            <a:ext cx="7715304" cy="6063198"/>
          </a:xfrm>
          <a:prstGeom prst="rect">
            <a:avLst/>
          </a:prstGeom>
          <a:noFill/>
        </p:spPr>
        <p:txBody>
          <a:bodyPr wrap="square" rtlCol="0">
            <a:spAutoFit/>
          </a:bodyPr>
          <a:lstStyle/>
          <a:p>
            <a:r>
              <a:rPr lang="el-GR" sz="2800" b="1" dirty="0" smtClean="0"/>
              <a:t>ΔΡΑΣΤΗΡΙΟΤΗΤΕΣ</a:t>
            </a:r>
            <a:r>
              <a:rPr lang="el-GR" dirty="0" smtClean="0"/>
              <a:t>:</a:t>
            </a:r>
          </a:p>
          <a:p>
            <a:pPr>
              <a:buFont typeface="Arial" pitchFamily="34" charset="0"/>
              <a:buChar char="•"/>
            </a:pPr>
            <a:r>
              <a:rPr lang="el-GR" dirty="0" smtClean="0"/>
              <a:t>Γνωριμία με τα ζώα του δάσους: μέσω </a:t>
            </a:r>
            <a:r>
              <a:rPr lang="en-US" dirty="0" err="1" smtClean="0"/>
              <a:t>beebot</a:t>
            </a:r>
            <a:r>
              <a:rPr lang="en-US" dirty="0" smtClean="0"/>
              <a:t> </a:t>
            </a:r>
            <a:r>
              <a:rPr lang="el-GR" dirty="0" smtClean="0"/>
              <a:t>σε πίστα δάσους, με εργαστήρι πηλού</a:t>
            </a:r>
            <a:endParaRPr lang="en-US" dirty="0" smtClean="0"/>
          </a:p>
          <a:p>
            <a:pPr>
              <a:buFont typeface="Arial" pitchFamily="34" charset="0"/>
              <a:buChar char="•"/>
            </a:pPr>
            <a:r>
              <a:rPr lang="el-GR" dirty="0" smtClean="0"/>
              <a:t>Ανακύκλωση Μαθαίνω να ανακυκλώνω τα σκουπίδια</a:t>
            </a:r>
          </a:p>
          <a:p>
            <a:pPr>
              <a:buFont typeface="Arial" pitchFamily="34" charset="0"/>
              <a:buChar char="•"/>
            </a:pPr>
            <a:r>
              <a:rPr lang="el-GR" dirty="0" smtClean="0"/>
              <a:t>Το δάσος μέσα από την Τέχνη: Ανάλυση ποιήματος και χειροτεχνία, γνωριμία και παρατήρηση πινάκων και δημιουργία σε χαρτί του δικού μας πίνακα </a:t>
            </a:r>
          </a:p>
          <a:p>
            <a:pPr>
              <a:buFont typeface="Arial" pitchFamily="34" charset="0"/>
              <a:buChar char="•"/>
            </a:pPr>
            <a:r>
              <a:rPr lang="el-GR" dirty="0" smtClean="0"/>
              <a:t>Απολιθωμένα δάση Εκπαιδευτικά βίντεο, κατασκευή με ρολά </a:t>
            </a:r>
            <a:r>
              <a:rPr lang="el-GR" dirty="0" err="1" smtClean="0"/>
              <a:t>απολιθωμένου,γνωριμία</a:t>
            </a:r>
            <a:r>
              <a:rPr lang="el-GR" dirty="0" smtClean="0"/>
              <a:t> με το απολιθωμένο δάσος στο </a:t>
            </a:r>
            <a:r>
              <a:rPr lang="el-GR" dirty="0" err="1" smtClean="0"/>
              <a:t>Σίγρι</a:t>
            </a:r>
            <a:endParaRPr lang="el-GR" dirty="0" smtClean="0"/>
          </a:p>
          <a:p>
            <a:pPr>
              <a:buFont typeface="Arial" pitchFamily="34" charset="0"/>
              <a:buChar char="•"/>
            </a:pPr>
            <a:r>
              <a:rPr lang="el-GR" dirty="0" smtClean="0"/>
              <a:t>Τότε και Τώρα το απολιθωμένο δάσος Εκπαιδευτικά βίντεο, άσκηση φαντασίας ζωγραφίζω το δάσος </a:t>
            </a:r>
            <a:r>
              <a:rPr lang="el-GR" dirty="0" err="1" smtClean="0"/>
              <a:t>πρίν</a:t>
            </a:r>
            <a:r>
              <a:rPr lang="el-GR" dirty="0" smtClean="0"/>
              <a:t> το ηφαίστειο και μετά</a:t>
            </a:r>
          </a:p>
          <a:p>
            <a:pPr>
              <a:buFont typeface="Arial" pitchFamily="34" charset="0"/>
              <a:buChar char="•"/>
            </a:pPr>
            <a:r>
              <a:rPr lang="el-GR" dirty="0" err="1" smtClean="0"/>
              <a:t>Ιχνοαπολιθώματα</a:t>
            </a:r>
            <a:r>
              <a:rPr lang="el-GR" dirty="0" smtClean="0"/>
              <a:t> σε </a:t>
            </a:r>
            <a:r>
              <a:rPr lang="el-GR" dirty="0" err="1" smtClean="0"/>
              <a:t>γυψο</a:t>
            </a:r>
            <a:r>
              <a:rPr lang="el-GR" dirty="0" smtClean="0"/>
              <a:t>  και σε </a:t>
            </a:r>
            <a:r>
              <a:rPr lang="el-GR" dirty="0" err="1" smtClean="0"/>
              <a:t>πηλο</a:t>
            </a:r>
            <a:r>
              <a:rPr lang="el-GR" dirty="0" smtClean="0"/>
              <a:t> με υλικά της φύσης που μάζεψαν τα παιδιά από την αυλή ατομικά και ομαδικά.</a:t>
            </a:r>
          </a:p>
          <a:p>
            <a:pPr>
              <a:buFont typeface="Arial" pitchFamily="34" charset="0"/>
              <a:buChar char="•"/>
            </a:pPr>
            <a:r>
              <a:rPr lang="el-GR" dirty="0" smtClean="0"/>
              <a:t>Ο μικρός πράκτορας :Καταμέτρηση δέντρων στην αυλή, αναγνώριση ηλικίας και τοποθέτηση καρτελών στους κορμούς, ομάδες πρακτόρων</a:t>
            </a:r>
          </a:p>
          <a:p>
            <a:pPr>
              <a:buFont typeface="Arial" pitchFamily="34" charset="0"/>
              <a:buChar char="•"/>
            </a:pPr>
            <a:r>
              <a:rPr lang="el-GR" dirty="0" smtClean="0"/>
              <a:t>Δημιουργία εικαστικής μακέτας δάσους φυσικού και </a:t>
            </a:r>
            <a:r>
              <a:rPr lang="el-GR" dirty="0" err="1" smtClean="0"/>
              <a:t>καμμένου</a:t>
            </a:r>
            <a:endParaRPr lang="el-GR" dirty="0" smtClean="0"/>
          </a:p>
          <a:p>
            <a:pPr>
              <a:buFont typeface="Arial" pitchFamily="34" charset="0"/>
              <a:buChar char="•"/>
            </a:pPr>
            <a:r>
              <a:rPr lang="el-GR" dirty="0" smtClean="0"/>
              <a:t>Ρομποτική Το αλφάβητο του Δάσους σε πίστα με </a:t>
            </a:r>
            <a:r>
              <a:rPr lang="en-US" dirty="0" err="1" smtClean="0"/>
              <a:t>beebot</a:t>
            </a:r>
            <a:endParaRPr lang="en-US" dirty="0" smtClean="0"/>
          </a:p>
          <a:p>
            <a:r>
              <a:rPr lang="el-GR" dirty="0" smtClean="0"/>
              <a:t>Κίνδυνοι </a:t>
            </a:r>
            <a:r>
              <a:rPr lang="el-GR" dirty="0" err="1" smtClean="0"/>
              <a:t>δασών;εκπαιδευτικά</a:t>
            </a:r>
            <a:r>
              <a:rPr lang="el-GR" dirty="0" smtClean="0"/>
              <a:t> </a:t>
            </a:r>
            <a:r>
              <a:rPr lang="el-GR" dirty="0" err="1" smtClean="0"/>
              <a:t>βίντεο,εικόνες</a:t>
            </a:r>
            <a:endParaRPr lang="el-GR" dirty="0" smtClean="0"/>
          </a:p>
          <a:p>
            <a:r>
              <a:rPr lang="el-GR" dirty="0" smtClean="0"/>
              <a:t>Η αξία των δασών για τον </a:t>
            </a:r>
            <a:r>
              <a:rPr lang="el-GR" dirty="0" err="1" smtClean="0"/>
              <a:t>άνθρωπο:εκαπιδευτικά</a:t>
            </a:r>
            <a:r>
              <a:rPr lang="el-GR" dirty="0" smtClean="0"/>
              <a:t> βίντεο, καταμέτρηση ξύλινων πραγμάτων στο σπίτι μας και στο σχολείο</a:t>
            </a:r>
          </a:p>
          <a:p>
            <a:endParaRPr lang="el-GR" dirty="0" smtClean="0"/>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359898"/>
            <a:ext cx="7406640" cy="425896"/>
          </a:xfrm>
        </p:spPr>
        <p:txBody>
          <a:bodyPr>
            <a:normAutofit fontScale="90000"/>
          </a:bodyPr>
          <a:lstStyle/>
          <a:p>
            <a:r>
              <a:rPr lang="el-GR" sz="2400" dirty="0" smtClean="0"/>
              <a:t>……Συνέχεια δραστηριότητες</a:t>
            </a:r>
            <a:br>
              <a:rPr lang="el-GR" sz="2400" dirty="0" smtClean="0"/>
            </a:br>
            <a:endParaRPr lang="el-GR" sz="2400" dirty="0"/>
          </a:p>
        </p:txBody>
      </p:sp>
      <p:sp>
        <p:nvSpPr>
          <p:cNvPr id="3" name="2 - Υπότιτλος"/>
          <p:cNvSpPr>
            <a:spLocks noGrp="1"/>
          </p:cNvSpPr>
          <p:nvPr>
            <p:ph type="subTitle" idx="1"/>
          </p:nvPr>
        </p:nvSpPr>
        <p:spPr>
          <a:xfrm>
            <a:off x="1285852" y="642918"/>
            <a:ext cx="7406640" cy="1752600"/>
          </a:xfrm>
        </p:spPr>
        <p:txBody>
          <a:bodyPr>
            <a:normAutofit fontScale="25000" lnSpcReduction="20000"/>
          </a:bodyPr>
          <a:lstStyle/>
          <a:p>
            <a:r>
              <a:rPr lang="el-GR" sz="800" dirty="0" smtClean="0"/>
              <a:t>Κ</a:t>
            </a:r>
          </a:p>
          <a:p>
            <a:r>
              <a:rPr lang="el-GR" sz="800" dirty="0" smtClean="0"/>
              <a:t>Η α</a:t>
            </a:r>
          </a:p>
          <a:p>
            <a:r>
              <a:rPr lang="el-GR" sz="7200" dirty="0" err="1" smtClean="0"/>
              <a:t>΄Χλωρίδα</a:t>
            </a:r>
            <a:r>
              <a:rPr lang="el-GR" sz="7200" dirty="0" smtClean="0"/>
              <a:t> του δάσους: Ομαδικές εργασίες και φύλλα εργασίας</a:t>
            </a:r>
          </a:p>
          <a:p>
            <a:r>
              <a:rPr lang="el-GR" sz="7200" dirty="0" smtClean="0"/>
              <a:t>Η </a:t>
            </a:r>
            <a:r>
              <a:rPr lang="el-GR" sz="7200" dirty="0" err="1" smtClean="0"/>
              <a:t>φωτια</a:t>
            </a:r>
            <a:r>
              <a:rPr lang="el-GR" sz="7200" dirty="0" smtClean="0"/>
              <a:t> στο δάσος:</a:t>
            </a:r>
          </a:p>
          <a:p>
            <a:r>
              <a:rPr lang="el-GR" sz="7200" dirty="0" smtClean="0"/>
              <a:t>1.Εκπαιδευτικό πρόγραμμα από εθελοντική περιβαλλοντική οργάνωση </a:t>
            </a:r>
            <a:r>
              <a:rPr lang="en-US" sz="7200" dirty="0" smtClean="0"/>
              <a:t>we4 all</a:t>
            </a:r>
            <a:r>
              <a:rPr lang="el-GR" sz="7200" dirty="0" smtClean="0"/>
              <a:t>:Εκπαιδευτικό </a:t>
            </a:r>
            <a:r>
              <a:rPr lang="el-GR" sz="7200" dirty="0" err="1" smtClean="0"/>
              <a:t>βίντεο,παιχνίδι</a:t>
            </a:r>
            <a:r>
              <a:rPr lang="el-GR" sz="7200" dirty="0" smtClean="0"/>
              <a:t> ερωτήσεων.</a:t>
            </a:r>
          </a:p>
          <a:p>
            <a:r>
              <a:rPr lang="el-GR" sz="7200" dirty="0" smtClean="0"/>
              <a:t>2.Εκπαιδευτικά βίντεο, διαχωρισμός αιτίας της πυρκαγιά σε φυσικά αίτια, ανθρώπινα από λάθος , ανθρώπινα από δόλο, </a:t>
            </a:r>
            <a:r>
              <a:rPr lang="el-GR" sz="7200" dirty="0" err="1" smtClean="0"/>
              <a:t>φυλλα</a:t>
            </a:r>
            <a:r>
              <a:rPr lang="el-GR" sz="7200" dirty="0" smtClean="0"/>
              <a:t> εργασίας, διαχωρισμός εικόνων</a:t>
            </a:r>
          </a:p>
          <a:p>
            <a:r>
              <a:rPr lang="el-GR" sz="7200" dirty="0" smtClean="0"/>
              <a:t>Η συμπεριφορά του καλού επισκέπτη </a:t>
            </a:r>
            <a:r>
              <a:rPr lang="el-GR" sz="7200" dirty="0" err="1" smtClean="0"/>
              <a:t>ιδεοθύελλα</a:t>
            </a:r>
            <a:endParaRPr lang="el-GR" sz="7200" dirty="0" smtClean="0"/>
          </a:p>
          <a:p>
            <a:r>
              <a:rPr lang="el-GR" sz="7200" dirty="0" smtClean="0"/>
              <a:t>Εκπαιδευτικό πρόγραμμα από την </a:t>
            </a:r>
            <a:r>
              <a:rPr lang="el-GR" sz="7200" dirty="0" err="1" smtClean="0"/>
              <a:t>όμάδα</a:t>
            </a:r>
            <a:r>
              <a:rPr lang="el-GR" sz="7200" dirty="0" smtClean="0"/>
              <a:t>  </a:t>
            </a:r>
            <a:r>
              <a:rPr lang="en-US" sz="7200" dirty="0" smtClean="0"/>
              <a:t>one two free </a:t>
            </a:r>
            <a:r>
              <a:rPr lang="el-GR" sz="7200" dirty="0" smtClean="0"/>
              <a:t>‘’Η ανάπτυξη των φυτών , ζωγραφική γλάστρας και φύτευση ενός ατομικού λουλουδιού.</a:t>
            </a:r>
          </a:p>
          <a:p>
            <a:r>
              <a:rPr lang="el-GR" sz="7200" dirty="0" smtClean="0"/>
              <a:t>Μαθαίνω να </a:t>
            </a:r>
            <a:r>
              <a:rPr lang="el-GR" sz="7200" dirty="0" err="1" smtClean="0"/>
              <a:t>αντικαθιστω</a:t>
            </a:r>
            <a:r>
              <a:rPr lang="el-GR" sz="7200" dirty="0" smtClean="0"/>
              <a:t> κάποια πράγματα που χρησιμοποιώ στην τάξη με αντικείμενα πολλαπλής χρήσης και κάνω οικονομία στα σκουπίδια της τάξης μου προστατεύοντας έτσι το περιβάλλον</a:t>
            </a:r>
          </a:p>
          <a:p>
            <a:r>
              <a:rPr lang="el-GR" sz="7200" dirty="0" smtClean="0"/>
              <a:t>Κάνω ερωτήσεις στους </a:t>
            </a:r>
            <a:r>
              <a:rPr lang="el-GR" sz="7200" dirty="0" err="1" smtClean="0"/>
              <a:t>πρσκαλεσμένους</a:t>
            </a:r>
            <a:r>
              <a:rPr lang="el-GR" sz="7200" dirty="0" smtClean="0"/>
              <a:t> πυροσβέστες στο σχολείο μου και παίρνω τις απαντήσεις που χρειάζομαι !</a:t>
            </a:r>
          </a:p>
          <a:p>
            <a:r>
              <a:rPr lang="el-GR" sz="11200" b="1" dirty="0" smtClean="0"/>
              <a:t>                                       ΔΡΑΣΕΙΣ</a:t>
            </a:r>
          </a:p>
          <a:p>
            <a:pPr>
              <a:buFont typeface="Arial" pitchFamily="34" charset="0"/>
              <a:buChar char="•"/>
            </a:pPr>
            <a:r>
              <a:rPr lang="el-GR" sz="7200" dirty="0" smtClean="0"/>
              <a:t>Φτιάχνω την  </a:t>
            </a:r>
            <a:r>
              <a:rPr lang="el-GR" sz="7200" dirty="0" err="1" smtClean="0"/>
              <a:t>αφίσσα</a:t>
            </a:r>
            <a:r>
              <a:rPr lang="el-GR" sz="7200" dirty="0" smtClean="0"/>
              <a:t> του καλού επισκέπτη των δασών και την βάζω  στον πίνακα ανακοινώσεων για να ενημερώσω τους γονείς μου !</a:t>
            </a:r>
          </a:p>
          <a:p>
            <a:pPr>
              <a:buFont typeface="Arial" pitchFamily="34" charset="0"/>
              <a:buChar char="•"/>
            </a:pPr>
            <a:r>
              <a:rPr lang="el-GR" sz="7200" dirty="0" err="1" smtClean="0"/>
              <a:t>Φυτέυω</a:t>
            </a:r>
            <a:r>
              <a:rPr lang="el-GR" sz="7200" dirty="0" smtClean="0"/>
              <a:t> αρωματικά φυτά σε ζαρντινιέρες του σχολείου μου !</a:t>
            </a:r>
          </a:p>
          <a:p>
            <a:pPr>
              <a:buFont typeface="Arial" pitchFamily="34" charset="0"/>
              <a:buChar char="•"/>
            </a:pPr>
            <a:r>
              <a:rPr lang="el-GR" sz="7200" dirty="0" smtClean="0"/>
              <a:t>Ο μικρός </a:t>
            </a:r>
            <a:r>
              <a:rPr lang="el-GR" sz="7200" dirty="0" err="1" smtClean="0"/>
              <a:t>Πράκτορας:Μετρώ</a:t>
            </a:r>
            <a:r>
              <a:rPr lang="el-GR" sz="7200" dirty="0" smtClean="0"/>
              <a:t> την </a:t>
            </a:r>
            <a:r>
              <a:rPr lang="el-GR" sz="7200" dirty="0" err="1" smtClean="0"/>
              <a:t>ηλικά</a:t>
            </a:r>
            <a:r>
              <a:rPr lang="el-GR" sz="7200" dirty="0" smtClean="0"/>
              <a:t> των δέντρων της αυλής μου, βάζω καρτελάκια με τις ηλικίες και ανακαλύπτω το μεγαλύτερο δέντρο του σχολείου !</a:t>
            </a:r>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432560" y="359898"/>
            <a:ext cx="7406640" cy="497334"/>
          </a:xfrm>
        </p:spPr>
        <p:txBody>
          <a:bodyPr>
            <a:normAutofit/>
          </a:bodyPr>
          <a:lstStyle/>
          <a:p>
            <a:r>
              <a:rPr lang="el-GR" sz="2200" dirty="0" smtClean="0"/>
              <a:t>Συνέχεια δράσεις …..</a:t>
            </a:r>
            <a:endParaRPr lang="el-GR" sz="2200" dirty="0"/>
          </a:p>
        </p:txBody>
      </p:sp>
      <p:sp>
        <p:nvSpPr>
          <p:cNvPr id="3" name="2 - Υπότιτλος"/>
          <p:cNvSpPr>
            <a:spLocks noGrp="1"/>
          </p:cNvSpPr>
          <p:nvPr>
            <p:ph type="subTitle" idx="1"/>
          </p:nvPr>
        </p:nvSpPr>
        <p:spPr>
          <a:xfrm>
            <a:off x="1428728" y="928670"/>
            <a:ext cx="7406640" cy="1071570"/>
          </a:xfrm>
        </p:spPr>
        <p:txBody>
          <a:bodyPr>
            <a:normAutofit fontScale="25000" lnSpcReduction="20000"/>
          </a:bodyPr>
          <a:lstStyle/>
          <a:p>
            <a:pPr>
              <a:buFont typeface="Arial" pitchFamily="34" charset="0"/>
              <a:buChar char="•"/>
            </a:pPr>
            <a:r>
              <a:rPr lang="el-GR" sz="8000" dirty="0" smtClean="0"/>
              <a:t>Αναδασώνω σε βουνό της </a:t>
            </a:r>
            <a:r>
              <a:rPr lang="el-GR" sz="8000" dirty="0" err="1" smtClean="0"/>
              <a:t>Πέντέλης</a:t>
            </a:r>
            <a:r>
              <a:rPr lang="el-GR" sz="8000" dirty="0" smtClean="0"/>
              <a:t> , μαζεύω βελανίδια , καρπούς και </a:t>
            </a:r>
            <a:r>
              <a:rPr lang="el-GR" sz="8000" dirty="0" err="1" smtClean="0"/>
              <a:t>κλαδια</a:t>
            </a:r>
            <a:r>
              <a:rPr lang="el-GR" sz="8000" dirty="0" smtClean="0"/>
              <a:t> από αρωματικά </a:t>
            </a:r>
            <a:r>
              <a:rPr lang="el-GR" sz="8000" dirty="0" err="1" smtClean="0"/>
              <a:t>φυτα</a:t>
            </a:r>
            <a:r>
              <a:rPr lang="el-GR" sz="8000" dirty="0" smtClean="0"/>
              <a:t> που βρήκα στο βουνό και κάνω μια ομαδική βελανιδιά  ,</a:t>
            </a:r>
            <a:r>
              <a:rPr lang="el-GR" sz="8000" dirty="0" err="1" smtClean="0"/>
              <a:t>μόμπιλε</a:t>
            </a:r>
            <a:r>
              <a:rPr lang="el-GR" sz="8000" dirty="0" smtClean="0"/>
              <a:t> με </a:t>
            </a:r>
            <a:r>
              <a:rPr lang="el-GR" sz="8000" dirty="0" err="1" smtClean="0"/>
              <a:t>κλαδια</a:t>
            </a:r>
            <a:r>
              <a:rPr lang="el-GR" sz="8000" dirty="0" smtClean="0"/>
              <a:t> και κουκουνάρια και τα εκθέτω στο τέλος της χρονιάς στους γονείς του σχολείου !</a:t>
            </a:r>
          </a:p>
          <a:p>
            <a:endParaRPr lang="el-GR" sz="2000" dirty="0" smtClean="0"/>
          </a:p>
          <a:p>
            <a:endParaRPr lang="el-GR" sz="800" dirty="0" smtClean="0"/>
          </a:p>
          <a:p>
            <a:pPr>
              <a:buFont typeface="Arial" pitchFamily="34" charset="0"/>
              <a:buChar char="•"/>
            </a:pPr>
            <a:r>
              <a:rPr lang="el-GR" sz="8000" dirty="0" smtClean="0"/>
              <a:t>Μαζεύω </a:t>
            </a:r>
            <a:r>
              <a:rPr lang="el-GR" sz="8000" dirty="0" err="1" smtClean="0"/>
              <a:t>καρπους</a:t>
            </a:r>
            <a:r>
              <a:rPr lang="el-GR" sz="8000" dirty="0" smtClean="0"/>
              <a:t>, </a:t>
            </a:r>
            <a:r>
              <a:rPr lang="el-GR" sz="8000" dirty="0" err="1" smtClean="0"/>
              <a:t>φυλλα</a:t>
            </a:r>
            <a:r>
              <a:rPr lang="el-GR" sz="8000" dirty="0" smtClean="0"/>
              <a:t> και </a:t>
            </a:r>
            <a:r>
              <a:rPr lang="el-GR" sz="8000" dirty="0" err="1" smtClean="0"/>
              <a:t>κλαδια</a:t>
            </a:r>
            <a:r>
              <a:rPr lang="el-GR" sz="8000" dirty="0" smtClean="0"/>
              <a:t> από την αυλή μου και κάνω ομαδικές εργασίες, ομαδοποιήσεις  και κατασκευές .Τι ς εκθέτω όλες στο τέλος στους γονείς μου !</a:t>
            </a:r>
          </a:p>
          <a:p>
            <a:pPr>
              <a:buFont typeface="Arial" pitchFamily="34" charset="0"/>
              <a:buChar char="•"/>
            </a:pPr>
            <a:r>
              <a:rPr lang="el-GR" sz="8000" dirty="0" smtClean="0"/>
              <a:t>Μαζεύω τα σκουπίδια από την πίσω μέρος του σχολείου μας και </a:t>
            </a:r>
            <a:r>
              <a:rPr lang="el-GR" sz="8000" dirty="0" err="1" smtClean="0"/>
              <a:t>μετα</a:t>
            </a:r>
            <a:r>
              <a:rPr lang="el-GR" sz="8000" dirty="0" smtClean="0"/>
              <a:t> τα ανακυκλώνω !</a:t>
            </a:r>
          </a:p>
          <a:p>
            <a:r>
              <a:rPr lang="el-GR" sz="1800" dirty="0" smtClean="0"/>
              <a:t> </a:t>
            </a:r>
          </a:p>
          <a:p>
            <a:endParaRPr lang="el-GR" dirty="0"/>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285860"/>
            <a:ext cx="8001000" cy="838200"/>
          </a:xfrm>
        </p:spPr>
        <p:txBody>
          <a:bodyPr>
            <a:normAutofit fontScale="90000"/>
          </a:bodyPr>
          <a:lstStyle/>
          <a:p>
            <a:r>
              <a:rPr lang="el-GR" sz="3000" b="1" dirty="0">
                <a:solidFill>
                  <a:schemeClr val="tx1"/>
                </a:solidFill>
                <a:effectLst/>
                <a:latin typeface="Calibri" pitchFamily="34" charset="0"/>
                <a:cs typeface="Calibri" pitchFamily="34" charset="0"/>
              </a:rPr>
              <a:t>Δράσεις και δραστηριότητες </a:t>
            </a:r>
            <a:r>
              <a:rPr lang="el-GR" sz="2800" b="1" dirty="0">
                <a:solidFill>
                  <a:schemeClr val="tx1"/>
                </a:solidFill>
                <a:effectLst/>
                <a:latin typeface="Calibri" pitchFamily="34" charset="0"/>
                <a:cs typeface="Calibri" pitchFamily="34" charset="0"/>
              </a:rPr>
              <a:t>(</a:t>
            </a:r>
            <a:r>
              <a:rPr lang="el-GR" sz="2800" b="1" i="1" dirty="0">
                <a:solidFill>
                  <a:schemeClr val="tx1"/>
                </a:solidFill>
                <a:effectLst/>
                <a:latin typeface="Calibri" pitchFamily="34" charset="0"/>
                <a:cs typeface="Calibri" pitchFamily="34" charset="0"/>
              </a:rPr>
              <a:t>επισυνάψτε έως 5 φωτογραφίες</a:t>
            </a:r>
            <a:r>
              <a:rPr lang="el-GR" sz="2800" b="1" dirty="0">
                <a:solidFill>
                  <a:schemeClr val="tx1"/>
                </a:solidFill>
                <a:effectLst/>
                <a:latin typeface="Calibri" pitchFamily="34" charset="0"/>
                <a:cs typeface="Calibri" pitchFamily="34"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
        <p:nvSpPr>
          <p:cNvPr id="18" name="Content Placeholder 2"/>
          <p:cNvSpPr txBox="1">
            <a:spLocks/>
          </p:cNvSpPr>
          <p:nvPr/>
        </p:nvSpPr>
        <p:spPr>
          <a:xfrm>
            <a:off x="228600" y="21336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grpSp>
        <p:nvGrpSpPr>
          <p:cNvPr id="5" name="Ομάδα 4">
            <a:extLst>
              <a:ext uri="{FF2B5EF4-FFF2-40B4-BE49-F238E27FC236}">
                <a16:creationId xmlns="" xmlns:a16="http://schemas.microsoft.com/office/drawing/2014/main" id="{D9945826-7D4D-F028-B23C-B788B6C1F286}"/>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BC175DBE-4AEA-6878-FAA9-7E751CFEB5B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13" name="Εικόνα 12">
              <a:extLst>
                <a:ext uri="{FF2B5EF4-FFF2-40B4-BE49-F238E27FC236}">
                  <a16:creationId xmlns="" xmlns:a16="http://schemas.microsoft.com/office/drawing/2014/main" id="{EE7775A4-283B-735E-E721-0AE3C15892BA}"/>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4" name="Εικόνα 13"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D5B3DD6C-775C-C31E-C66B-B36446F513A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pic>
        <p:nvPicPr>
          <p:cNvPr id="9" name="8 - Εικόνα" descr="8-3-1-600x772-1.jpg"/>
          <p:cNvPicPr>
            <a:picLocks noChangeAspect="1"/>
          </p:cNvPicPr>
          <p:nvPr/>
        </p:nvPicPr>
        <p:blipFill>
          <a:blip r:embed="rId5" cstate="print"/>
          <a:stretch>
            <a:fillRect/>
          </a:stretch>
        </p:blipFill>
        <p:spPr>
          <a:xfrm>
            <a:off x="1500166" y="2143116"/>
            <a:ext cx="2714644" cy="3071834"/>
          </a:xfrm>
          <a:prstGeom prst="rect">
            <a:avLst/>
          </a:prstGeom>
        </p:spPr>
      </p:pic>
      <p:pic>
        <p:nvPicPr>
          <p:cNvPr id="10" name="9 - Εικόνα" descr="17-240x300.png"/>
          <p:cNvPicPr>
            <a:picLocks noChangeAspect="1"/>
          </p:cNvPicPr>
          <p:nvPr/>
        </p:nvPicPr>
        <p:blipFill>
          <a:blip r:embed="rId6"/>
          <a:stretch>
            <a:fillRect/>
          </a:stretch>
        </p:blipFill>
        <p:spPr>
          <a:xfrm>
            <a:off x="4714876" y="2071678"/>
            <a:ext cx="2928958" cy="350046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B6F15528-21DE-4FAA-801E-634DDDAF4B2B}" type="slidenum">
              <a:rPr lang="en-US" smtClean="0"/>
              <a:pPr/>
              <a:t>18</a:t>
            </a:fld>
            <a:endParaRPr lang="en-US"/>
          </a:p>
        </p:txBody>
      </p:sp>
      <p:pic>
        <p:nvPicPr>
          <p:cNvPr id="3" name="2 - Εικόνα" descr="1732892354880.jpg"/>
          <p:cNvPicPr>
            <a:picLocks noChangeAspect="1"/>
          </p:cNvPicPr>
          <p:nvPr/>
        </p:nvPicPr>
        <p:blipFill>
          <a:blip r:embed="rId2" cstate="print"/>
          <a:stretch>
            <a:fillRect/>
          </a:stretch>
        </p:blipFill>
        <p:spPr>
          <a:xfrm>
            <a:off x="1357290" y="714356"/>
            <a:ext cx="3643338" cy="2000264"/>
          </a:xfrm>
          <a:prstGeom prst="rect">
            <a:avLst/>
          </a:prstGeom>
        </p:spPr>
      </p:pic>
      <p:pic>
        <p:nvPicPr>
          <p:cNvPr id="4" name="3 - Εικόνα" descr="15-1-240x300.png"/>
          <p:cNvPicPr>
            <a:picLocks noChangeAspect="1"/>
          </p:cNvPicPr>
          <p:nvPr/>
        </p:nvPicPr>
        <p:blipFill>
          <a:blip r:embed="rId3"/>
          <a:stretch>
            <a:fillRect/>
          </a:stretch>
        </p:blipFill>
        <p:spPr>
          <a:xfrm>
            <a:off x="1357290" y="3071810"/>
            <a:ext cx="3071834" cy="3143272"/>
          </a:xfrm>
          <a:prstGeom prst="rect">
            <a:avLst/>
          </a:prstGeom>
        </p:spPr>
      </p:pic>
      <p:pic>
        <p:nvPicPr>
          <p:cNvPr id="5" name="4 - Εικόνα" descr="IMG_20250203_123421.jpg"/>
          <p:cNvPicPr>
            <a:picLocks noChangeAspect="1"/>
          </p:cNvPicPr>
          <p:nvPr/>
        </p:nvPicPr>
        <p:blipFill>
          <a:blip r:embed="rId4" cstate="print"/>
          <a:stretch>
            <a:fillRect/>
          </a:stretch>
        </p:blipFill>
        <p:spPr>
          <a:xfrm>
            <a:off x="5643570" y="2285992"/>
            <a:ext cx="2857520" cy="328614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8077200" cy="1066800"/>
          </a:xfrm>
        </p:spPr>
        <p:txBody>
          <a:bodyPr>
            <a:normAutofit fontScale="90000"/>
          </a:bodyPr>
          <a:lstStyle/>
          <a:p>
            <a:r>
              <a:rPr lang="el-GR" sz="3000" b="1" dirty="0">
                <a:solidFill>
                  <a:schemeClr val="tx1"/>
                </a:solidFill>
                <a:effectLst/>
                <a:latin typeface="Calibri" pitchFamily="34" charset="0"/>
                <a:cs typeface="Calibri" pitchFamily="34" charset="0"/>
              </a:rPr>
              <a:t>Συμμετείχατε σε οργανωμένη </a:t>
            </a:r>
            <a:r>
              <a:rPr lang="el-GR" sz="3000" b="1" dirty="0" err="1">
                <a:solidFill>
                  <a:schemeClr val="tx1"/>
                </a:solidFill>
                <a:effectLst/>
                <a:latin typeface="Calibri" pitchFamily="34" charset="0"/>
                <a:cs typeface="Calibri" pitchFamily="34" charset="0"/>
              </a:rPr>
              <a:t>δενδροφύτευση</a:t>
            </a:r>
            <a:r>
              <a:rPr lang="el-GR" sz="3000" b="1" dirty="0">
                <a:solidFill>
                  <a:schemeClr val="tx1"/>
                </a:solidFill>
                <a:effectLst/>
                <a:latin typeface="Calibri" pitchFamily="34" charset="0"/>
                <a:cs typeface="Calibri" pitchFamily="34" charset="0"/>
              </a:rPr>
              <a:t> ή φύτευση δέντρου στην αυλή του σχολείο </a:t>
            </a:r>
            <a:r>
              <a:rPr lang="el-GR" sz="3000" dirty="0">
                <a:solidFill>
                  <a:schemeClr val="tx1"/>
                </a:solidFill>
                <a:effectLst/>
                <a:latin typeface="Calibri" pitchFamily="34" charset="0"/>
                <a:cs typeface="Calibri" pitchFamily="34" charset="0"/>
              </a:rPr>
              <a:t>(συνοπτική περιγραφή). Αν όχι, γιατί;</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3" name="Content Placeholder 2">
            <a:extLst>
              <a:ext uri="{FF2B5EF4-FFF2-40B4-BE49-F238E27FC236}">
                <a16:creationId xmlns="" xmlns:a16="http://schemas.microsoft.com/office/drawing/2014/main" id="{8533F125-BF6A-4A53-6B7F-39E47900DA47}"/>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5" name="Ομάδα 4">
            <a:extLst>
              <a:ext uri="{FF2B5EF4-FFF2-40B4-BE49-F238E27FC236}">
                <a16:creationId xmlns="" xmlns:a16="http://schemas.microsoft.com/office/drawing/2014/main" id="{CD3881BB-0BB7-9B78-FE2C-7CE163A71EED}"/>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ADBB7612-ED31-8F53-8F79-0577BC28EF61}"/>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7" name="Εικόνα 6">
              <a:extLst>
                <a:ext uri="{FF2B5EF4-FFF2-40B4-BE49-F238E27FC236}">
                  <a16:creationId xmlns="" xmlns:a16="http://schemas.microsoft.com/office/drawing/2014/main" id="{8CE2EEC2-2084-FC88-8BD5-5E8A7B240828}"/>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8" name="Εικόνα 7"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F67248D8-A14A-2AA8-1DB2-CF640C316B0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9" name="8 - TextBox"/>
          <p:cNvSpPr txBox="1"/>
          <p:nvPr/>
        </p:nvSpPr>
        <p:spPr>
          <a:xfrm>
            <a:off x="1357290" y="3143248"/>
            <a:ext cx="7286676" cy="646331"/>
          </a:xfrm>
          <a:prstGeom prst="rect">
            <a:avLst/>
          </a:prstGeom>
          <a:noFill/>
        </p:spPr>
        <p:txBody>
          <a:bodyPr wrap="square" rtlCol="0">
            <a:spAutoFit/>
          </a:bodyPr>
          <a:lstStyle/>
          <a:p>
            <a:r>
              <a:rPr lang="el-GR" dirty="0" smtClean="0"/>
              <a:t>Συμμετείχαμε σε αναδάσωση που διοργάνωσε ο </a:t>
            </a:r>
            <a:r>
              <a:rPr lang="el-GR" dirty="0" err="1" smtClean="0"/>
              <a:t>Σπαπ</a:t>
            </a:r>
            <a:r>
              <a:rPr lang="el-GR" dirty="0" smtClean="0"/>
              <a:t> στο βουνό της </a:t>
            </a:r>
            <a:r>
              <a:rPr lang="el-GR" dirty="0" err="1" smtClean="0"/>
              <a:t>πεντέλης</a:t>
            </a:r>
            <a:r>
              <a:rPr lang="el-GR" dirty="0" smtClean="0"/>
              <a:t> με 46 μαθητές/</a:t>
            </a:r>
            <a:r>
              <a:rPr lang="el-GR" dirty="0" err="1" smtClean="0"/>
              <a:t>τριες.Πήγαμε</a:t>
            </a:r>
            <a:r>
              <a:rPr lang="el-GR" dirty="0" smtClean="0"/>
              <a:t> με πούλμαν</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5029200" cy="838200"/>
          </a:xfrm>
        </p:spPr>
        <p:txBody>
          <a:bodyPr>
            <a:normAutofit/>
          </a:bodyPr>
          <a:lstStyle/>
          <a:p>
            <a:r>
              <a:rPr lang="el-GR" sz="3000" b="1" dirty="0">
                <a:solidFill>
                  <a:schemeClr val="tx1"/>
                </a:solidFill>
                <a:effectLst/>
                <a:latin typeface="Calibri" pitchFamily="34" charset="0"/>
                <a:cs typeface="Calibri" pitchFamily="34" charset="0"/>
              </a:rPr>
              <a:t>Στοιχεία Σχολείου</a:t>
            </a:r>
          </a:p>
        </p:txBody>
      </p:sp>
      <p:sp>
        <p:nvSpPr>
          <p:cNvPr id="3" name="Content Placeholder 2"/>
          <p:cNvSpPr>
            <a:spLocks noGrp="1"/>
          </p:cNvSpPr>
          <p:nvPr>
            <p:ph idx="1"/>
          </p:nvPr>
        </p:nvSpPr>
        <p:spPr>
          <a:xfrm>
            <a:off x="990600" y="2133600"/>
            <a:ext cx="7924800" cy="4525963"/>
          </a:xfrm>
        </p:spPr>
        <p:txBody>
          <a:bodyPr>
            <a:normAutofit/>
          </a:bodyPr>
          <a:lstStyle/>
          <a:p>
            <a:pPr>
              <a:lnSpc>
                <a:spcPct val="150000"/>
              </a:lnSpc>
            </a:pPr>
            <a:r>
              <a:rPr lang="el-GR" sz="2400" dirty="0">
                <a:latin typeface="Calibri" pitchFamily="34" charset="0"/>
                <a:cs typeface="Calibri" pitchFamily="34" charset="0"/>
              </a:rPr>
              <a:t>Τηλέφωνο σχολείου </a:t>
            </a:r>
            <a:r>
              <a:rPr lang="en-US" sz="2400" dirty="0" smtClean="0">
                <a:latin typeface="Calibri" pitchFamily="34" charset="0"/>
                <a:cs typeface="Calibri" pitchFamily="34" charset="0"/>
              </a:rPr>
              <a:t>:</a:t>
            </a:r>
            <a:r>
              <a:rPr lang="el-GR" sz="2400" dirty="0" smtClean="0">
                <a:latin typeface="Calibri" pitchFamily="34" charset="0"/>
                <a:cs typeface="Calibri" pitchFamily="34" charset="0"/>
              </a:rPr>
              <a:t> 210-6200352/2106254397</a:t>
            </a:r>
            <a:endParaRPr lang="el-GR" sz="2400" dirty="0">
              <a:latin typeface="Calibri" pitchFamily="34" charset="0"/>
              <a:cs typeface="Calibri" pitchFamily="34" charset="0"/>
            </a:endParaRPr>
          </a:p>
          <a:p>
            <a:pPr>
              <a:lnSpc>
                <a:spcPct val="150000"/>
              </a:lnSpc>
            </a:pPr>
            <a:r>
              <a:rPr lang="el-GR" sz="2400" dirty="0">
                <a:latin typeface="Calibri" pitchFamily="34" charset="0"/>
                <a:cs typeface="Calibri" pitchFamily="34" charset="0"/>
              </a:rPr>
              <a:t>Ταχυδρομική διεύθυνση σχολείου </a:t>
            </a:r>
            <a:r>
              <a:rPr lang="en-US" sz="2400" dirty="0" smtClean="0">
                <a:latin typeface="Calibri" pitchFamily="34" charset="0"/>
                <a:cs typeface="Calibri" pitchFamily="34" charset="0"/>
              </a:rPr>
              <a:t>:</a:t>
            </a:r>
            <a:r>
              <a:rPr lang="el-GR" sz="2400" dirty="0" smtClean="0">
                <a:latin typeface="Calibri" pitchFamily="34" charset="0"/>
                <a:cs typeface="Calibri" pitchFamily="34" charset="0"/>
              </a:rPr>
              <a:t>Περγάμου και σκουφά</a:t>
            </a:r>
            <a:r>
              <a:rPr lang="en-US" sz="2400" dirty="0" smtClean="0">
                <a:latin typeface="Calibri" pitchFamily="34" charset="0"/>
                <a:cs typeface="Calibri" pitchFamily="34" charset="0"/>
              </a:rPr>
              <a:t> </a:t>
            </a:r>
            <a:endParaRPr lang="el-GR" sz="2400" dirty="0">
              <a:latin typeface="Calibri" pitchFamily="34" charset="0"/>
              <a:cs typeface="Calibri" pitchFamily="34" charset="0"/>
            </a:endParaRPr>
          </a:p>
          <a:p>
            <a:pPr>
              <a:lnSpc>
                <a:spcPct val="150000"/>
              </a:lnSpc>
            </a:pPr>
            <a:r>
              <a:rPr lang="el-GR" sz="2400" dirty="0">
                <a:latin typeface="Calibri" pitchFamily="34" charset="0"/>
                <a:cs typeface="Calibri" pitchFamily="34" charset="0"/>
              </a:rPr>
              <a:t>Ηλεκτρονική διεύθυνση επικοινωνίας σχολείου </a:t>
            </a:r>
            <a:r>
              <a:rPr lang="en-US" sz="2400" dirty="0" smtClean="0">
                <a:latin typeface="Calibri" pitchFamily="34" charset="0"/>
                <a:cs typeface="Calibri" pitchFamily="34" charset="0"/>
              </a:rPr>
              <a:t>:mail@2nip-n-erythr.att.sch.gr</a:t>
            </a:r>
            <a:endParaRPr lang="el-GR" sz="2400" dirty="0">
              <a:latin typeface="Calibri" pitchFamily="34" charset="0"/>
              <a:cs typeface="Calibri" pitchFamily="34" charset="0"/>
            </a:endParaRPr>
          </a:p>
          <a:p>
            <a:pPr>
              <a:lnSpc>
                <a:spcPct val="150000"/>
              </a:lnSpc>
            </a:pPr>
            <a:r>
              <a:rPr lang="el-GR" sz="2400" dirty="0" err="1" smtClean="0">
                <a:latin typeface="Calibri" pitchFamily="34" charset="0"/>
                <a:cs typeface="Calibri" pitchFamily="34" charset="0"/>
              </a:rPr>
              <a:t>Τάξη:Νήπια</a:t>
            </a:r>
            <a:r>
              <a:rPr lang="el-GR" sz="2400" dirty="0" smtClean="0">
                <a:latin typeface="Calibri" pitchFamily="34" charset="0"/>
                <a:cs typeface="Calibri" pitchFamily="34" charset="0"/>
              </a:rPr>
              <a:t>-</a:t>
            </a:r>
            <a:r>
              <a:rPr lang="el-GR" sz="2400" dirty="0" err="1" smtClean="0">
                <a:latin typeface="Calibri" pitchFamily="34" charset="0"/>
                <a:cs typeface="Calibri" pitchFamily="34" charset="0"/>
              </a:rPr>
              <a:t>Προνήπια</a:t>
            </a:r>
            <a:endParaRPr lang="el-GR" sz="2400" dirty="0">
              <a:latin typeface="Calibri" pitchFamily="34" charset="0"/>
              <a:cs typeface="Calibri" pitchFamily="34" charset="0"/>
            </a:endParaRPr>
          </a:p>
          <a:p>
            <a:pPr>
              <a:lnSpc>
                <a:spcPct val="150000"/>
              </a:lnSpc>
            </a:pPr>
            <a:r>
              <a:rPr lang="el-GR" sz="2400" dirty="0">
                <a:latin typeface="Calibri" pitchFamily="34" charset="0"/>
                <a:cs typeface="Calibri" pitchFamily="34" charset="0"/>
              </a:rPr>
              <a:t>Αριθμός  συμμετεχόντων μαθητών</a:t>
            </a:r>
            <a:r>
              <a:rPr lang="el-GR" sz="2400" dirty="0" smtClean="0">
                <a:latin typeface="Calibri" pitchFamily="34" charset="0"/>
                <a:cs typeface="Calibri" pitchFamily="34" charset="0"/>
              </a:rPr>
              <a:t>: 46</a:t>
            </a:r>
            <a:endParaRPr lang="en-US" sz="2400" dirty="0">
              <a:latin typeface="Calibri" pitchFamily="34" charset="0"/>
              <a:cs typeface="Calibri" pitchFamily="34" charset="0"/>
            </a:endParaRPr>
          </a:p>
          <a:p>
            <a:pPr>
              <a:lnSpc>
                <a:spcPct val="150000"/>
              </a:lnSpc>
            </a:pPr>
            <a:endParaRPr lang="el-GR" sz="24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a:t>
            </a:fld>
            <a:endParaRPr lang="en-US"/>
          </a:p>
        </p:txBody>
      </p:sp>
      <p:grpSp>
        <p:nvGrpSpPr>
          <p:cNvPr id="8" name="Ομάδα 7">
            <a:extLst>
              <a:ext uri="{FF2B5EF4-FFF2-40B4-BE49-F238E27FC236}">
                <a16:creationId xmlns="" xmlns:a16="http://schemas.microsoft.com/office/drawing/2014/main" id="{1B198D93-D5FD-D751-6615-7861ED349666}"/>
              </a:ext>
            </a:extLst>
          </p:cNvPr>
          <p:cNvGrpSpPr/>
          <p:nvPr/>
        </p:nvGrpSpPr>
        <p:grpSpPr>
          <a:xfrm>
            <a:off x="1543923" y="0"/>
            <a:ext cx="6233135" cy="1235218"/>
            <a:chOff x="1543923" y="0"/>
            <a:chExt cx="6233135" cy="1235218"/>
          </a:xfrm>
        </p:grpSpPr>
        <p:pic>
          <p:nvPicPr>
            <p:cNvPr id="9" name="Εικόνα 8"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B947E3D9-A2B1-7131-3D90-C530A234F76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10" name="Εικόνα 9">
              <a:extLst>
                <a:ext uri="{FF2B5EF4-FFF2-40B4-BE49-F238E27FC236}">
                  <a16:creationId xmlns="" xmlns:a16="http://schemas.microsoft.com/office/drawing/2014/main" id="{C2E60F4B-B2C5-7A94-95D5-71B1E1443B3D}"/>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1" name="Εικόνα 10"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F304413F-1DAB-5F7C-1AFC-3E837F84197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8077200" cy="1066800"/>
          </a:xfrm>
        </p:spPr>
        <p:txBody>
          <a:bodyPr>
            <a:normAutofit fontScale="90000"/>
          </a:bodyPr>
          <a:lstStyle/>
          <a:p>
            <a:r>
              <a:rPr lang="el-GR" sz="3000" b="1" dirty="0">
                <a:solidFill>
                  <a:schemeClr val="tx1"/>
                </a:solidFill>
                <a:effectLst/>
                <a:latin typeface="Calibri" pitchFamily="34" charset="0"/>
                <a:cs typeface="Calibri" pitchFamily="34" charset="0"/>
              </a:rPr>
              <a:t>Συμμετοχή σε οργανωμένη </a:t>
            </a:r>
            <a:r>
              <a:rPr lang="el-GR" sz="3000" b="1" dirty="0" err="1">
                <a:solidFill>
                  <a:schemeClr val="tx1"/>
                </a:solidFill>
                <a:effectLst/>
                <a:latin typeface="Calibri" pitchFamily="34" charset="0"/>
                <a:cs typeface="Calibri" pitchFamily="34" charset="0"/>
              </a:rPr>
              <a:t>δενδροφύτευση</a:t>
            </a:r>
            <a:r>
              <a:rPr lang="el-GR" sz="3000" b="1" dirty="0">
                <a:solidFill>
                  <a:schemeClr val="tx1"/>
                </a:solidFill>
                <a:effectLst/>
                <a:latin typeface="Calibri" pitchFamily="34" charset="0"/>
                <a:cs typeface="Calibri" pitchFamily="34" charset="0"/>
              </a:rPr>
              <a:t> ή φύτευση δέντρου στην αυλή του σχολείου </a:t>
            </a:r>
            <a:r>
              <a:rPr lang="el-GR" sz="2800" dirty="0">
                <a:solidFill>
                  <a:schemeClr val="tx1"/>
                </a:solidFill>
                <a:effectLst/>
                <a:latin typeface="Calibri" pitchFamily="34" charset="0"/>
                <a:cs typeface="Calibri" pitchFamily="34" charset="0"/>
              </a:rPr>
              <a:t>(επισυνάψτε έως 5 φωτογραφίες)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grpSp>
        <p:nvGrpSpPr>
          <p:cNvPr id="3" name="Ομάδα 2">
            <a:extLst>
              <a:ext uri="{FF2B5EF4-FFF2-40B4-BE49-F238E27FC236}">
                <a16:creationId xmlns="" xmlns:a16="http://schemas.microsoft.com/office/drawing/2014/main" id="{2389279E-B70B-CB31-7539-DFD169EAFC45}"/>
              </a:ext>
            </a:extLst>
          </p:cNvPr>
          <p:cNvGrpSpPr/>
          <p:nvPr/>
        </p:nvGrpSpPr>
        <p:grpSpPr>
          <a:xfrm>
            <a:off x="1295400" y="0"/>
            <a:ext cx="6233135" cy="1235218"/>
            <a:chOff x="1543923" y="0"/>
            <a:chExt cx="6233135" cy="1235218"/>
          </a:xfrm>
        </p:grpSpPr>
        <p:pic>
          <p:nvPicPr>
            <p:cNvPr id="7" name="Εικόνα 6"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2FB10280-10E9-9450-73EF-604D2478A23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8" name="Εικόνα 7">
              <a:extLst>
                <a:ext uri="{FF2B5EF4-FFF2-40B4-BE49-F238E27FC236}">
                  <a16:creationId xmlns="" xmlns:a16="http://schemas.microsoft.com/office/drawing/2014/main" id="{CB92262C-2A27-15B0-6DCB-193B66C50A49}"/>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9" name="Εικόνα 8"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85FB7934-B36E-71C9-591A-23A976CAC7C3}"/>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pic>
        <p:nvPicPr>
          <p:cNvPr id="16" name="15 - Εικόνα" descr="4-1-600x771-1.jpg"/>
          <p:cNvPicPr>
            <a:picLocks noChangeAspect="1"/>
          </p:cNvPicPr>
          <p:nvPr/>
        </p:nvPicPr>
        <p:blipFill>
          <a:blip r:embed="rId5" cstate="print"/>
          <a:stretch>
            <a:fillRect/>
          </a:stretch>
        </p:blipFill>
        <p:spPr>
          <a:xfrm>
            <a:off x="1071538" y="3357562"/>
            <a:ext cx="2143140" cy="2857520"/>
          </a:xfrm>
          <a:prstGeom prst="rect">
            <a:avLst/>
          </a:prstGeom>
        </p:spPr>
      </p:pic>
      <p:pic>
        <p:nvPicPr>
          <p:cNvPr id="17" name="16 - Εικόνα" descr="5-2-600x771-1.jpg"/>
          <p:cNvPicPr>
            <a:picLocks noChangeAspect="1"/>
          </p:cNvPicPr>
          <p:nvPr/>
        </p:nvPicPr>
        <p:blipFill>
          <a:blip r:embed="rId6" cstate="print"/>
          <a:stretch>
            <a:fillRect/>
          </a:stretch>
        </p:blipFill>
        <p:spPr>
          <a:xfrm>
            <a:off x="6286512" y="2428868"/>
            <a:ext cx="2500330" cy="3214710"/>
          </a:xfrm>
          <a:prstGeom prst="rect">
            <a:avLst/>
          </a:prstGeom>
        </p:spPr>
      </p:pic>
      <p:pic>
        <p:nvPicPr>
          <p:cNvPr id="19" name="18 - Εικόνα" descr="1732272395910-600x800-1.jpg"/>
          <p:cNvPicPr>
            <a:picLocks noChangeAspect="1"/>
          </p:cNvPicPr>
          <p:nvPr/>
        </p:nvPicPr>
        <p:blipFill>
          <a:blip r:embed="rId7" cstate="print"/>
          <a:stretch>
            <a:fillRect/>
          </a:stretch>
        </p:blipFill>
        <p:spPr>
          <a:xfrm>
            <a:off x="3286116" y="2428868"/>
            <a:ext cx="2786082" cy="307183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4 - Εικόνα" descr="1732273861250-600x800-1.jpg"/>
          <p:cNvPicPr>
            <a:picLocks noChangeAspect="1"/>
          </p:cNvPicPr>
          <p:nvPr/>
        </p:nvPicPr>
        <p:blipFill>
          <a:blip r:embed="rId2" cstate="print"/>
          <a:stretch>
            <a:fillRect/>
          </a:stretch>
        </p:blipFill>
        <p:spPr>
          <a:xfrm>
            <a:off x="1714480" y="2643182"/>
            <a:ext cx="2928958" cy="3500462"/>
          </a:xfrm>
          <a:prstGeom prst="rect">
            <a:avLst/>
          </a:prstGeom>
        </p:spPr>
      </p:pic>
      <p:pic>
        <p:nvPicPr>
          <p:cNvPr id="6" name="5 - Εικόνα" descr="6-1-2-600x771-1.jpg"/>
          <p:cNvPicPr>
            <a:picLocks noChangeAspect="1"/>
          </p:cNvPicPr>
          <p:nvPr/>
        </p:nvPicPr>
        <p:blipFill>
          <a:blip r:embed="rId3" cstate="print"/>
          <a:stretch>
            <a:fillRect/>
          </a:stretch>
        </p:blipFill>
        <p:spPr>
          <a:xfrm>
            <a:off x="5429256" y="1071546"/>
            <a:ext cx="3071834" cy="392909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648" y="1337714"/>
            <a:ext cx="7848600" cy="838200"/>
          </a:xfrm>
        </p:spPr>
        <p:txBody>
          <a:bodyPr>
            <a:noAutofit/>
          </a:bodyPr>
          <a:lstStyle/>
          <a:p>
            <a:r>
              <a:rPr lang="el-GR" sz="3000" b="1" dirty="0">
                <a:solidFill>
                  <a:schemeClr val="tx1"/>
                </a:solidFill>
                <a:effectLst/>
                <a:latin typeface="Calibri" pitchFamily="34" charset="0"/>
                <a:cs typeface="Calibri" pitchFamily="34" charset="0"/>
              </a:rPr>
              <a:t>Επισκέψεις </a:t>
            </a:r>
            <a:r>
              <a:rPr lang="el-GR" sz="3000" dirty="0">
                <a:solidFill>
                  <a:schemeClr val="tx1"/>
                </a:solidFill>
                <a:effectLst/>
                <a:latin typeface="Calibri" pitchFamily="34" charset="0"/>
                <a:cs typeface="Calibri" pitchFamily="34" charset="0"/>
              </a:rPr>
              <a:t>(συνοπτική περιγραφή)</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3" name="Content Placeholder 2">
            <a:extLst>
              <a:ext uri="{FF2B5EF4-FFF2-40B4-BE49-F238E27FC236}">
                <a16:creationId xmlns="" xmlns:a16="http://schemas.microsoft.com/office/drawing/2014/main" id="{D6DEBAC9-6655-B07E-D6F7-2CA544440312}"/>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4" name="Ομάδα 3">
            <a:extLst>
              <a:ext uri="{FF2B5EF4-FFF2-40B4-BE49-F238E27FC236}">
                <a16:creationId xmlns="" xmlns:a16="http://schemas.microsoft.com/office/drawing/2014/main" id="{F6A751E9-DB2D-DAD3-50DA-ECD4B8ADCC33}"/>
              </a:ext>
            </a:extLst>
          </p:cNvPr>
          <p:cNvGrpSpPr/>
          <p:nvPr/>
        </p:nvGrpSpPr>
        <p:grpSpPr>
          <a:xfrm>
            <a:off x="1554789" y="-28545"/>
            <a:ext cx="6233135" cy="1235218"/>
            <a:chOff x="1543923" y="0"/>
            <a:chExt cx="6233135" cy="1235218"/>
          </a:xfrm>
        </p:grpSpPr>
        <p:pic>
          <p:nvPicPr>
            <p:cNvPr id="5" name="Εικόνα 4"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8DCE256B-60D4-709F-E799-39EDBF402E00}"/>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6" name="Εικόνα 5">
              <a:extLst>
                <a:ext uri="{FF2B5EF4-FFF2-40B4-BE49-F238E27FC236}">
                  <a16:creationId xmlns="" xmlns:a16="http://schemas.microsoft.com/office/drawing/2014/main" id="{E158B672-1892-77E1-71BC-BD444EFA4A33}"/>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8" name="Εικόνα 7"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32F20017-9354-157E-0059-B448717DBEF7}"/>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9" name="8 - TextBox"/>
          <p:cNvSpPr txBox="1"/>
          <p:nvPr/>
        </p:nvSpPr>
        <p:spPr>
          <a:xfrm>
            <a:off x="1500166" y="2357430"/>
            <a:ext cx="6786610" cy="1477328"/>
          </a:xfrm>
          <a:prstGeom prst="rect">
            <a:avLst/>
          </a:prstGeom>
          <a:noFill/>
        </p:spPr>
        <p:txBody>
          <a:bodyPr wrap="square" rtlCol="0">
            <a:spAutoFit/>
          </a:bodyPr>
          <a:lstStyle/>
          <a:p>
            <a:r>
              <a:rPr lang="el-GR" dirty="0" smtClean="0"/>
              <a:t>Στα πλαίσια του σχεδίου δράσεως ‘’Μαθαίνω για τα </a:t>
            </a:r>
            <a:r>
              <a:rPr lang="el-GR" dirty="0" err="1" smtClean="0"/>
              <a:t>Δαση</a:t>
            </a:r>
            <a:r>
              <a:rPr lang="el-GR" dirty="0" smtClean="0"/>
              <a:t> ‘’ επισκεφτήκαμε το Πάρκο </a:t>
            </a:r>
            <a:r>
              <a:rPr lang="el-GR" dirty="0" err="1" smtClean="0"/>
              <a:t>Τρίτση</a:t>
            </a:r>
            <a:r>
              <a:rPr lang="el-GR" dirty="0" smtClean="0"/>
              <a:t> και παίξαμε παιχνίδια στο Πάρκο σε συνεργασία με την εκπαιδευτική ομάδα Χρόνος Δράσης Πολιτισμού .Στο τέλος κάναμε μια βόλτα γύρω από την λίμνη του πάρκου</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7848600" cy="838200"/>
          </a:xfrm>
        </p:spPr>
        <p:txBody>
          <a:bodyPr>
            <a:noAutofit/>
          </a:bodyPr>
          <a:lstStyle/>
          <a:p>
            <a:r>
              <a:rPr lang="el-GR" sz="3000" b="1" dirty="0">
                <a:solidFill>
                  <a:schemeClr val="tx1"/>
                </a:solidFill>
                <a:effectLst/>
                <a:latin typeface="Calibri" pitchFamily="34" charset="0"/>
                <a:cs typeface="Calibri" pitchFamily="34" charset="0"/>
              </a:rPr>
              <a:t>Επισκέψεις </a:t>
            </a:r>
            <a:r>
              <a:rPr lang="el-GR" sz="2500" dirty="0">
                <a:solidFill>
                  <a:schemeClr val="tx1"/>
                </a:solidFill>
                <a:effectLst/>
                <a:latin typeface="Calibri" pitchFamily="34" charset="0"/>
                <a:cs typeface="Calibri" pitchFamily="34" charset="0"/>
              </a:rPr>
              <a:t>(επισυνάψτε έως 5 φωτογραφίες)</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grpSp>
        <p:nvGrpSpPr>
          <p:cNvPr id="5" name="Ομάδα 4">
            <a:extLst>
              <a:ext uri="{FF2B5EF4-FFF2-40B4-BE49-F238E27FC236}">
                <a16:creationId xmlns="" xmlns:a16="http://schemas.microsoft.com/office/drawing/2014/main" id="{B65C9BC0-C473-0FD6-68F0-42989EA6E8BF}"/>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9604410D-F5DE-F69B-FB87-6906DBACCEBF}"/>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8" name="Εικόνα 7">
              <a:extLst>
                <a:ext uri="{FF2B5EF4-FFF2-40B4-BE49-F238E27FC236}">
                  <a16:creationId xmlns="" xmlns:a16="http://schemas.microsoft.com/office/drawing/2014/main" id="{9AF79A26-DB4B-7BD2-BE09-BEC07CD42F8D}"/>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9" name="Εικόνα 8"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F15FA4CF-8D63-EA52-EE71-45A71948C6E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pic>
        <p:nvPicPr>
          <p:cNvPr id="10" name="9 - Εικόνα" descr="2-240x300.png"/>
          <p:cNvPicPr>
            <a:picLocks noChangeAspect="1"/>
          </p:cNvPicPr>
          <p:nvPr/>
        </p:nvPicPr>
        <p:blipFill>
          <a:blip r:embed="rId5"/>
          <a:stretch>
            <a:fillRect/>
          </a:stretch>
        </p:blipFill>
        <p:spPr>
          <a:xfrm>
            <a:off x="1428728" y="2428868"/>
            <a:ext cx="2714644" cy="3500461"/>
          </a:xfrm>
          <a:prstGeom prst="rect">
            <a:avLst/>
          </a:prstGeom>
        </p:spPr>
      </p:pic>
      <p:pic>
        <p:nvPicPr>
          <p:cNvPr id="11" name="10 - Εικόνα" descr="3-240x300.png"/>
          <p:cNvPicPr>
            <a:picLocks noChangeAspect="1"/>
          </p:cNvPicPr>
          <p:nvPr/>
        </p:nvPicPr>
        <p:blipFill>
          <a:blip r:embed="rId6"/>
          <a:stretch>
            <a:fillRect/>
          </a:stretch>
        </p:blipFill>
        <p:spPr>
          <a:xfrm>
            <a:off x="5429256" y="2428868"/>
            <a:ext cx="2786082" cy="34290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4 - Εικόνα" descr="5-240x300.png"/>
          <p:cNvPicPr>
            <a:picLocks noChangeAspect="1"/>
          </p:cNvPicPr>
          <p:nvPr/>
        </p:nvPicPr>
        <p:blipFill>
          <a:blip r:embed="rId2"/>
          <a:stretch>
            <a:fillRect/>
          </a:stretch>
        </p:blipFill>
        <p:spPr>
          <a:xfrm>
            <a:off x="1428728" y="571480"/>
            <a:ext cx="2428892" cy="3000396"/>
          </a:xfrm>
          <a:prstGeom prst="rect">
            <a:avLst/>
          </a:prstGeom>
        </p:spPr>
      </p:pic>
      <p:pic>
        <p:nvPicPr>
          <p:cNvPr id="6" name="5 - Εικόνα" descr="19-240x300.png"/>
          <p:cNvPicPr>
            <a:picLocks noChangeAspect="1"/>
          </p:cNvPicPr>
          <p:nvPr/>
        </p:nvPicPr>
        <p:blipFill>
          <a:blip r:embed="rId3"/>
          <a:stretch>
            <a:fillRect/>
          </a:stretch>
        </p:blipFill>
        <p:spPr>
          <a:xfrm>
            <a:off x="5286380" y="500042"/>
            <a:ext cx="2357454" cy="3000396"/>
          </a:xfrm>
          <a:prstGeom prst="rect">
            <a:avLst/>
          </a:prstGeom>
        </p:spPr>
      </p:pic>
      <p:pic>
        <p:nvPicPr>
          <p:cNvPr id="7" name="6 - Εικόνα" descr="4-240x300 (1).png"/>
          <p:cNvPicPr>
            <a:picLocks noChangeAspect="1"/>
          </p:cNvPicPr>
          <p:nvPr/>
        </p:nvPicPr>
        <p:blipFill>
          <a:blip r:embed="rId4"/>
          <a:stretch>
            <a:fillRect/>
          </a:stretch>
        </p:blipFill>
        <p:spPr>
          <a:xfrm>
            <a:off x="3071802" y="3714752"/>
            <a:ext cx="2857520" cy="3000396"/>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7848600" cy="838200"/>
          </a:xfrm>
        </p:spPr>
        <p:txBody>
          <a:bodyPr>
            <a:noAutofit/>
          </a:bodyPr>
          <a:lstStyle/>
          <a:p>
            <a:r>
              <a:rPr lang="el-GR" sz="3000" b="1" dirty="0">
                <a:solidFill>
                  <a:schemeClr val="tx1"/>
                </a:solidFill>
                <a:effectLst/>
                <a:latin typeface="Calibri" pitchFamily="34" charset="0"/>
                <a:cs typeface="Calibri" pitchFamily="34" charset="0"/>
              </a:rPr>
              <a:t>Δραστηριότητες στο πεδίο </a:t>
            </a:r>
            <a:r>
              <a:rPr lang="el-GR" sz="3000" dirty="0">
                <a:solidFill>
                  <a:schemeClr val="tx1"/>
                </a:solidFill>
                <a:effectLst/>
                <a:latin typeface="Calibri" pitchFamily="34" charset="0"/>
                <a:cs typeface="Calibri" pitchFamily="34" charset="0"/>
              </a:rPr>
              <a:t>(συνοπτική περιγραφή)</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25</a:t>
            </a:fld>
            <a:endParaRPr lang="en-US"/>
          </a:p>
        </p:txBody>
      </p:sp>
      <p:sp>
        <p:nvSpPr>
          <p:cNvPr id="5" name="Content Placeholder 2">
            <a:extLst>
              <a:ext uri="{FF2B5EF4-FFF2-40B4-BE49-F238E27FC236}">
                <a16:creationId xmlns="" xmlns:a16="http://schemas.microsoft.com/office/drawing/2014/main" id="{54615304-20AE-9254-7B1D-E3588AC7F0BB}"/>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6" name="Ομάδα 5">
            <a:extLst>
              <a:ext uri="{FF2B5EF4-FFF2-40B4-BE49-F238E27FC236}">
                <a16:creationId xmlns="" xmlns:a16="http://schemas.microsoft.com/office/drawing/2014/main" id="{129D643D-74D2-0CE6-E030-9BCE131A6EDF}"/>
              </a:ext>
            </a:extLst>
          </p:cNvPr>
          <p:cNvGrpSpPr/>
          <p:nvPr/>
        </p:nvGrpSpPr>
        <p:grpSpPr>
          <a:xfrm>
            <a:off x="1554789" y="-28545"/>
            <a:ext cx="6233135" cy="1235218"/>
            <a:chOff x="1543923" y="0"/>
            <a:chExt cx="6233135" cy="1235218"/>
          </a:xfrm>
        </p:grpSpPr>
        <p:pic>
          <p:nvPicPr>
            <p:cNvPr id="8" name="Εικόνα 7"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1D8160CA-F2CC-20FE-49EA-3F5FEF6030D7}"/>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9" name="Εικόνα 8">
              <a:extLst>
                <a:ext uri="{FF2B5EF4-FFF2-40B4-BE49-F238E27FC236}">
                  <a16:creationId xmlns="" xmlns:a16="http://schemas.microsoft.com/office/drawing/2014/main" id="{8EC7E655-5C46-7BF1-81DB-BC21BCD9DA7F}"/>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0" name="Εικόνα 9"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AE9DA3B2-1556-5D96-875C-A1C8B0EB4E4B}"/>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1" name="10 - Ορθογώνιο"/>
          <p:cNvSpPr/>
          <p:nvPr/>
        </p:nvSpPr>
        <p:spPr>
          <a:xfrm>
            <a:off x="1142976" y="2428868"/>
            <a:ext cx="6643718" cy="646331"/>
          </a:xfrm>
          <a:prstGeom prst="rect">
            <a:avLst/>
          </a:prstGeom>
        </p:spPr>
        <p:txBody>
          <a:bodyPr wrap="square">
            <a:spAutoFit/>
          </a:bodyPr>
          <a:lstStyle/>
          <a:p>
            <a:pPr>
              <a:buFont typeface="Arial" pitchFamily="34" charset="0"/>
              <a:buChar char="•"/>
            </a:pPr>
            <a:r>
              <a:rPr lang="el-GR" dirty="0" smtClean="0"/>
              <a:t>Ο μικρός πράκτορας :Καταμέτρηση δέντρων στην αυλή, αναγνώριση ηλικίας και τοποθέτηση καρτελών στους κορμούς</a:t>
            </a:r>
          </a:p>
        </p:txBody>
      </p:sp>
      <p:sp>
        <p:nvSpPr>
          <p:cNvPr id="12" name="11 - Ορθογώνιο"/>
          <p:cNvSpPr/>
          <p:nvPr/>
        </p:nvSpPr>
        <p:spPr>
          <a:xfrm>
            <a:off x="1214414" y="3105835"/>
            <a:ext cx="7500990" cy="3139321"/>
          </a:xfrm>
          <a:prstGeom prst="rect">
            <a:avLst/>
          </a:prstGeom>
        </p:spPr>
        <p:txBody>
          <a:bodyPr wrap="square">
            <a:spAutoFit/>
          </a:bodyPr>
          <a:lstStyle/>
          <a:p>
            <a:pPr>
              <a:buFont typeface="Arial" pitchFamily="34" charset="0"/>
              <a:buChar char="•"/>
            </a:pPr>
            <a:r>
              <a:rPr lang="el-GR" dirty="0" err="1" smtClean="0"/>
              <a:t>Φυτέυω</a:t>
            </a:r>
            <a:r>
              <a:rPr lang="el-GR" dirty="0" smtClean="0"/>
              <a:t> αρωματικά φυτά σε ζαρντινιέρες του σχολείου μου !</a:t>
            </a:r>
          </a:p>
          <a:p>
            <a:pPr>
              <a:buFont typeface="Arial" pitchFamily="34" charset="0"/>
              <a:buChar char="•"/>
            </a:pPr>
            <a:r>
              <a:rPr lang="el-GR" dirty="0" smtClean="0"/>
              <a:t>Αναδασώνω στο βουνό !</a:t>
            </a:r>
          </a:p>
          <a:p>
            <a:pPr>
              <a:buFont typeface="Arial" pitchFamily="34" charset="0"/>
              <a:buChar char="•"/>
            </a:pPr>
            <a:r>
              <a:rPr lang="el-GR" dirty="0" smtClean="0"/>
              <a:t>Μαζεύω </a:t>
            </a:r>
            <a:r>
              <a:rPr lang="el-GR" dirty="0" err="1" smtClean="0"/>
              <a:t>καρπους</a:t>
            </a:r>
            <a:r>
              <a:rPr lang="el-GR" dirty="0" smtClean="0"/>
              <a:t>, </a:t>
            </a:r>
            <a:r>
              <a:rPr lang="el-GR" dirty="0" err="1" smtClean="0"/>
              <a:t>φυλλα</a:t>
            </a:r>
            <a:r>
              <a:rPr lang="el-GR" dirty="0" smtClean="0"/>
              <a:t> και </a:t>
            </a:r>
            <a:r>
              <a:rPr lang="el-GR" dirty="0" err="1" smtClean="0"/>
              <a:t>κλαδια</a:t>
            </a:r>
            <a:r>
              <a:rPr lang="el-GR" dirty="0" smtClean="0"/>
              <a:t> από την αυλή μου και κάνω ομαδικές εργασίες, ομαδοποιήσεις  και κατασκευές .Τι ς εκθέτω όλες στο τέλος στους γονείς μου !</a:t>
            </a:r>
          </a:p>
          <a:p>
            <a:pPr>
              <a:buFont typeface="Arial" pitchFamily="34" charset="0"/>
              <a:buChar char="•"/>
            </a:pPr>
            <a:r>
              <a:rPr lang="el-GR" dirty="0" smtClean="0"/>
              <a:t>Μαζεύω τα σκουπίδια από την πίσω μέρος του σχολείου μας και </a:t>
            </a:r>
            <a:r>
              <a:rPr lang="el-GR" dirty="0" err="1" smtClean="0"/>
              <a:t>μετα</a:t>
            </a:r>
            <a:r>
              <a:rPr lang="el-GR" dirty="0" smtClean="0"/>
              <a:t> τα ανακυκλώνω !</a:t>
            </a:r>
          </a:p>
          <a:p>
            <a:pPr>
              <a:buFont typeface="Arial" pitchFamily="34" charset="0"/>
              <a:buChar char="•"/>
            </a:pPr>
            <a:r>
              <a:rPr lang="el-GR" dirty="0" smtClean="0"/>
              <a:t>Μαθαίνω να </a:t>
            </a:r>
            <a:r>
              <a:rPr lang="el-GR" dirty="0" err="1" smtClean="0"/>
              <a:t>αντικαθιστω</a:t>
            </a:r>
            <a:r>
              <a:rPr lang="el-GR" dirty="0" smtClean="0"/>
              <a:t> κάποια πράγματα που χρησιμοποιώ στην τάξη με αντικείμενα πολλαπλής χρήσης και κάνω οικονομία στα σκουπίδια της τάξης μου προστατεύοντας έτσι το περιβάλλον !</a:t>
            </a:r>
          </a:p>
          <a:p>
            <a:pPr>
              <a:buFont typeface="Arial" pitchFamily="34" charset="0"/>
              <a:buChar char="•"/>
            </a:pPr>
            <a:endParaRPr lang="el-G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524000"/>
            <a:ext cx="7848600" cy="838200"/>
          </a:xfrm>
        </p:spPr>
        <p:txBody>
          <a:bodyPr>
            <a:noAutofit/>
          </a:bodyPr>
          <a:lstStyle/>
          <a:p>
            <a:r>
              <a:rPr lang="el-GR" sz="3000" b="1" dirty="0">
                <a:solidFill>
                  <a:schemeClr val="tx1"/>
                </a:solidFill>
                <a:effectLst/>
                <a:latin typeface="Calibri" pitchFamily="34" charset="0"/>
                <a:cs typeface="Calibri" pitchFamily="34" charset="0"/>
              </a:rPr>
              <a:t>Δραστηριότητες στο πεδίο </a:t>
            </a:r>
            <a:r>
              <a:rPr lang="el-GR" sz="2500" dirty="0">
                <a:solidFill>
                  <a:schemeClr val="tx1"/>
                </a:solidFill>
                <a:effectLst/>
                <a:latin typeface="Calibri" pitchFamily="34" charset="0"/>
                <a:cs typeface="Calibri" pitchFamily="34" charset="0"/>
              </a:rPr>
              <a:t>(επισυνάψτε έως 5 φωτογραφίες)</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26</a:t>
            </a:fld>
            <a:endParaRPr lang="en-US"/>
          </a:p>
        </p:txBody>
      </p:sp>
      <p:grpSp>
        <p:nvGrpSpPr>
          <p:cNvPr id="5" name="Ομάδα 4">
            <a:extLst>
              <a:ext uri="{FF2B5EF4-FFF2-40B4-BE49-F238E27FC236}">
                <a16:creationId xmlns="" xmlns:a16="http://schemas.microsoft.com/office/drawing/2014/main" id="{724F0697-66B2-37AA-04AD-6A0C1C2C55BF}"/>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021764C6-A1F2-1827-746E-637E4FB37D4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8" name="Εικόνα 7">
              <a:extLst>
                <a:ext uri="{FF2B5EF4-FFF2-40B4-BE49-F238E27FC236}">
                  <a16:creationId xmlns="" xmlns:a16="http://schemas.microsoft.com/office/drawing/2014/main" id="{FFAE6B16-ADCA-55B7-E1CA-F2DFB23CDDC1}"/>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9" name="Εικόνα 8"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69CECA37-B124-C42C-3AAE-AF0D5216C784}"/>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pic>
        <p:nvPicPr>
          <p:cNvPr id="10" name="9 - Εικόνα" descr="3-4.jpg"/>
          <p:cNvPicPr>
            <a:picLocks noChangeAspect="1"/>
          </p:cNvPicPr>
          <p:nvPr/>
        </p:nvPicPr>
        <p:blipFill>
          <a:blip r:embed="rId5" cstate="print"/>
          <a:stretch>
            <a:fillRect/>
          </a:stretch>
        </p:blipFill>
        <p:spPr>
          <a:xfrm>
            <a:off x="3286116" y="2000240"/>
            <a:ext cx="1809762" cy="1643074"/>
          </a:xfrm>
          <a:prstGeom prst="rect">
            <a:avLst/>
          </a:prstGeom>
        </p:spPr>
      </p:pic>
      <p:pic>
        <p:nvPicPr>
          <p:cNvPr id="11" name="10 - Εικόνα" descr="11-2.jpg"/>
          <p:cNvPicPr>
            <a:picLocks noChangeAspect="1"/>
          </p:cNvPicPr>
          <p:nvPr/>
        </p:nvPicPr>
        <p:blipFill>
          <a:blip r:embed="rId6" cstate="print"/>
          <a:stretch>
            <a:fillRect/>
          </a:stretch>
        </p:blipFill>
        <p:spPr>
          <a:xfrm>
            <a:off x="6000760" y="2071678"/>
            <a:ext cx="2714644" cy="3500462"/>
          </a:xfrm>
          <a:prstGeom prst="rect">
            <a:avLst/>
          </a:prstGeom>
        </p:spPr>
      </p:pic>
      <p:pic>
        <p:nvPicPr>
          <p:cNvPr id="13" name="12 - Εικόνα" descr="31-1-240x300.png"/>
          <p:cNvPicPr>
            <a:picLocks noChangeAspect="1"/>
          </p:cNvPicPr>
          <p:nvPr/>
        </p:nvPicPr>
        <p:blipFill>
          <a:blip r:embed="rId7"/>
          <a:stretch>
            <a:fillRect/>
          </a:stretch>
        </p:blipFill>
        <p:spPr>
          <a:xfrm>
            <a:off x="2714612" y="3857628"/>
            <a:ext cx="3071834" cy="275036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4 - Εικόνα" descr="1-2-1.jpg"/>
          <p:cNvPicPr>
            <a:picLocks noChangeAspect="1"/>
          </p:cNvPicPr>
          <p:nvPr/>
        </p:nvPicPr>
        <p:blipFill>
          <a:blip r:embed="rId2" cstate="print"/>
          <a:stretch>
            <a:fillRect/>
          </a:stretch>
        </p:blipFill>
        <p:spPr>
          <a:xfrm>
            <a:off x="1500166" y="857232"/>
            <a:ext cx="2714644" cy="3143272"/>
          </a:xfrm>
          <a:prstGeom prst="rect">
            <a:avLst/>
          </a:prstGeom>
        </p:spPr>
      </p:pic>
      <p:pic>
        <p:nvPicPr>
          <p:cNvPr id="6" name="5 - Εικόνα" descr="IMG_20241126_093748.jpg"/>
          <p:cNvPicPr>
            <a:picLocks noChangeAspect="1"/>
          </p:cNvPicPr>
          <p:nvPr/>
        </p:nvPicPr>
        <p:blipFill>
          <a:blip r:embed="rId3" cstate="print"/>
          <a:stretch>
            <a:fillRect/>
          </a:stretch>
        </p:blipFill>
        <p:spPr>
          <a:xfrm>
            <a:off x="5357818" y="2571744"/>
            <a:ext cx="2928958" cy="307183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61497"/>
            <a:ext cx="8080248" cy="1143000"/>
          </a:xfrm>
        </p:spPr>
        <p:txBody>
          <a:bodyPr>
            <a:noAutofit/>
          </a:bodyPr>
          <a:lstStyle/>
          <a:p>
            <a:r>
              <a:rPr lang="el-GR" sz="3000" b="1" dirty="0">
                <a:solidFill>
                  <a:schemeClr val="tx1"/>
                </a:solidFill>
                <a:effectLst/>
                <a:latin typeface="Calibri" pitchFamily="34" charset="0"/>
                <a:cs typeface="Calibri" pitchFamily="34" charset="0"/>
              </a:rPr>
              <a:t>Διάχυση αποτελεσμάτων </a:t>
            </a:r>
            <a:r>
              <a:rPr lang="el-GR" sz="2000" dirty="0">
                <a:solidFill>
                  <a:schemeClr val="tx1"/>
                </a:solidFill>
                <a:effectLst/>
                <a:latin typeface="Calibri" pitchFamily="34" charset="0"/>
                <a:cs typeface="Calibri" pitchFamily="34" charset="0"/>
              </a:rPr>
              <a:t>(τοπική κοινωνία, σχολική κοινότητα, πχ με αφίσα, διαμονή φυλλαδίων κλπ</a:t>
            </a:r>
            <a:r>
              <a:rPr lang="el-GR" sz="2000" dirty="0" smtClean="0">
                <a:solidFill>
                  <a:schemeClr val="tx1"/>
                </a:solidFill>
                <a:effectLst/>
                <a:latin typeface="Calibri" pitchFamily="34" charset="0"/>
                <a:cs typeface="Calibri" pitchFamily="34" charset="0"/>
              </a:rPr>
              <a:t>)</a:t>
            </a:r>
            <a:br>
              <a:rPr lang="el-GR" sz="2000" dirty="0" smtClean="0">
                <a:solidFill>
                  <a:schemeClr val="tx1"/>
                </a:solidFill>
                <a:effectLst/>
                <a:latin typeface="Calibri" pitchFamily="34" charset="0"/>
                <a:cs typeface="Calibri" pitchFamily="34" charset="0"/>
              </a:rPr>
            </a:br>
            <a:endParaRPr lang="el-GR" sz="2000" dirty="0">
              <a:solidFill>
                <a:schemeClr val="tx1"/>
              </a:solidFill>
              <a:effectLst/>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28</a:t>
            </a:fld>
            <a:endParaRPr lang="en-US"/>
          </a:p>
        </p:txBody>
      </p:sp>
      <p:sp>
        <p:nvSpPr>
          <p:cNvPr id="5" name="Content Placeholder 2">
            <a:extLst>
              <a:ext uri="{FF2B5EF4-FFF2-40B4-BE49-F238E27FC236}">
                <a16:creationId xmlns="" xmlns:a16="http://schemas.microsoft.com/office/drawing/2014/main" id="{777FD0F0-F0CC-B675-7714-BE9C9F613017}"/>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6" name="Ομάδα 5">
            <a:extLst>
              <a:ext uri="{FF2B5EF4-FFF2-40B4-BE49-F238E27FC236}">
                <a16:creationId xmlns="" xmlns:a16="http://schemas.microsoft.com/office/drawing/2014/main" id="{95A41570-6555-8017-3EFA-3F2FCC621EBB}"/>
              </a:ext>
            </a:extLst>
          </p:cNvPr>
          <p:cNvGrpSpPr/>
          <p:nvPr/>
        </p:nvGrpSpPr>
        <p:grpSpPr>
          <a:xfrm>
            <a:off x="1554789" y="-28545"/>
            <a:ext cx="6233135" cy="1235218"/>
            <a:chOff x="1543923" y="0"/>
            <a:chExt cx="6233135" cy="1235218"/>
          </a:xfrm>
        </p:grpSpPr>
        <p:pic>
          <p:nvPicPr>
            <p:cNvPr id="8" name="Εικόνα 7"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9F59DF8C-F565-22FF-7D93-F8EA7EE5E9E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9" name="Εικόνα 8">
              <a:extLst>
                <a:ext uri="{FF2B5EF4-FFF2-40B4-BE49-F238E27FC236}">
                  <a16:creationId xmlns="" xmlns:a16="http://schemas.microsoft.com/office/drawing/2014/main" id="{0CD58FBC-0C9C-75CA-0E0F-289EB49E6F83}"/>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0" name="Εικόνα 9"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A398E8C9-235F-A152-D7C6-BC0016C7A20F}"/>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2" name="11 - TextBox"/>
          <p:cNvSpPr txBox="1"/>
          <p:nvPr/>
        </p:nvSpPr>
        <p:spPr>
          <a:xfrm>
            <a:off x="1071538" y="2071678"/>
            <a:ext cx="7849072" cy="4801314"/>
          </a:xfrm>
          <a:prstGeom prst="rect">
            <a:avLst/>
          </a:prstGeom>
          <a:noFill/>
        </p:spPr>
        <p:txBody>
          <a:bodyPr wrap="none" rtlCol="0">
            <a:spAutoFit/>
          </a:bodyPr>
          <a:lstStyle/>
          <a:p>
            <a:pPr>
              <a:buFont typeface="Arial" pitchFamily="34" charset="0"/>
              <a:buChar char="•"/>
            </a:pPr>
            <a:r>
              <a:rPr lang="el-GR" dirty="0" err="1" smtClean="0"/>
              <a:t>Δημιουργια</a:t>
            </a:r>
            <a:r>
              <a:rPr lang="el-GR" dirty="0" smtClean="0"/>
              <a:t> </a:t>
            </a:r>
            <a:r>
              <a:rPr lang="el-GR" dirty="0" err="1" smtClean="0"/>
              <a:t>αφίσσας</a:t>
            </a:r>
            <a:r>
              <a:rPr lang="el-GR" dirty="0" smtClean="0"/>
              <a:t> για τον καλό επισκέπτη του </a:t>
            </a:r>
            <a:r>
              <a:rPr lang="el-GR" dirty="0" err="1" smtClean="0"/>
              <a:t>δασους</a:t>
            </a:r>
            <a:r>
              <a:rPr lang="el-GR" dirty="0" smtClean="0"/>
              <a:t> και τοποθέτηση </a:t>
            </a:r>
          </a:p>
          <a:p>
            <a:r>
              <a:rPr lang="el-GR" dirty="0" smtClean="0"/>
              <a:t>Στον πίνακα ανακοινώσεων για να το </a:t>
            </a:r>
            <a:r>
              <a:rPr lang="el-GR" dirty="0" err="1" smtClean="0"/>
              <a:t>δούν</a:t>
            </a:r>
            <a:r>
              <a:rPr lang="el-GR" dirty="0" smtClean="0"/>
              <a:t> οι γονείς</a:t>
            </a:r>
          </a:p>
          <a:p>
            <a:endParaRPr lang="el-GR" dirty="0" smtClean="0"/>
          </a:p>
          <a:p>
            <a:pPr>
              <a:buFont typeface="Arial" pitchFamily="34" charset="0"/>
              <a:buChar char="•"/>
            </a:pPr>
            <a:r>
              <a:rPr lang="el-GR" dirty="0" smtClean="0"/>
              <a:t>Τελική έκθεση στου γονείς όλων των παραγόμενων έργων</a:t>
            </a:r>
          </a:p>
          <a:p>
            <a:endParaRPr lang="el-GR" dirty="0" smtClean="0"/>
          </a:p>
          <a:p>
            <a:pPr>
              <a:buFont typeface="Arial" pitchFamily="34" charset="0"/>
              <a:buChar char="•"/>
            </a:pPr>
            <a:r>
              <a:rPr lang="el-GR" dirty="0" smtClean="0"/>
              <a:t>Διάχυση όλων των δράσεων και των δραστηριοτήτων </a:t>
            </a:r>
            <a:r>
              <a:rPr lang="el-GR" dirty="0" err="1" smtClean="0"/>
              <a:t>μεσω</a:t>
            </a:r>
            <a:r>
              <a:rPr lang="el-GR" dirty="0" smtClean="0"/>
              <a:t> των αναρτήσεων</a:t>
            </a:r>
          </a:p>
          <a:p>
            <a:r>
              <a:rPr lang="el-GR" dirty="0" smtClean="0"/>
              <a:t> στο </a:t>
            </a:r>
            <a:r>
              <a:rPr lang="el-GR" dirty="0" err="1" smtClean="0"/>
              <a:t>ιστολόγιο</a:t>
            </a:r>
            <a:r>
              <a:rPr lang="el-GR" dirty="0" smtClean="0"/>
              <a:t> του σχολείου</a:t>
            </a:r>
          </a:p>
          <a:p>
            <a:r>
              <a:rPr lang="el-GR" dirty="0" smtClean="0"/>
              <a:t> </a:t>
            </a:r>
          </a:p>
          <a:p>
            <a:pPr>
              <a:buFont typeface="Arial" pitchFamily="34" charset="0"/>
              <a:buChar char="•"/>
            </a:pPr>
            <a:r>
              <a:rPr lang="el-GR" dirty="0" smtClean="0"/>
              <a:t>Τελική αποτίμηση του σχεδίου δράσεως προς τους γονείς στην αυλή του </a:t>
            </a:r>
          </a:p>
          <a:p>
            <a:r>
              <a:rPr lang="el-GR" dirty="0" smtClean="0"/>
              <a:t>σχολείου μας με συμβουλές που θα </a:t>
            </a:r>
            <a:r>
              <a:rPr lang="el-GR" dirty="0" err="1" smtClean="0"/>
              <a:t>πούν</a:t>
            </a:r>
            <a:r>
              <a:rPr lang="el-GR" dirty="0" smtClean="0"/>
              <a:t> οι μαθητές/</a:t>
            </a:r>
            <a:r>
              <a:rPr lang="el-GR" dirty="0" err="1" smtClean="0"/>
              <a:t>τριες</a:t>
            </a:r>
            <a:r>
              <a:rPr lang="el-GR" dirty="0" smtClean="0"/>
              <a:t> στους γονείς και </a:t>
            </a:r>
          </a:p>
          <a:p>
            <a:r>
              <a:rPr lang="el-GR" dirty="0" smtClean="0"/>
              <a:t>θα μοιράσουν στους γονείς στο τέλος της δράσης ένα </a:t>
            </a:r>
            <a:r>
              <a:rPr lang="el-GR" dirty="0" err="1" smtClean="0"/>
              <a:t>αφισάκι</a:t>
            </a:r>
            <a:r>
              <a:rPr lang="el-GR" dirty="0" smtClean="0"/>
              <a:t> που ετοιμάσαμε </a:t>
            </a:r>
          </a:p>
          <a:p>
            <a:r>
              <a:rPr lang="el-GR" dirty="0" smtClean="0"/>
              <a:t>Εκπαιδευτικοί και μαθητές/</a:t>
            </a:r>
            <a:r>
              <a:rPr lang="el-GR" dirty="0" err="1" smtClean="0"/>
              <a:t>τριες</a:t>
            </a:r>
            <a:r>
              <a:rPr lang="el-GR" dirty="0" smtClean="0"/>
              <a:t> με τις συμβουλές των παιδιών για τα δάση  </a:t>
            </a:r>
          </a:p>
          <a:p>
            <a:r>
              <a:rPr lang="el-GR" dirty="0" smtClean="0"/>
              <a:t>Κλείνοντας και ολοκληρώνοντας με την διάχυση αυτή το σχέδιο δράσης</a:t>
            </a:r>
          </a:p>
          <a:p>
            <a:r>
              <a:rPr lang="el-GR" dirty="0" err="1" smtClean="0"/>
              <a:t>΄΄Μαθαίνω</a:t>
            </a:r>
            <a:r>
              <a:rPr lang="el-GR" dirty="0" smtClean="0"/>
              <a:t> για τα δάση’’</a:t>
            </a:r>
          </a:p>
          <a:p>
            <a:endParaRPr lang="el-GR" dirty="0" smtClean="0"/>
          </a:p>
          <a:p>
            <a:endParaRPr lang="el-GR" dirty="0" smtClean="0"/>
          </a:p>
          <a:p>
            <a:endParaRPr lang="el-GR" dirty="0"/>
          </a:p>
        </p:txBody>
      </p:sp>
      <p:sp>
        <p:nvSpPr>
          <p:cNvPr id="13" name="12 - Ορθογώνιο"/>
          <p:cNvSpPr/>
          <p:nvPr/>
        </p:nvSpPr>
        <p:spPr>
          <a:xfrm>
            <a:off x="3929058" y="5786454"/>
            <a:ext cx="4572000" cy="923330"/>
          </a:xfrm>
          <a:prstGeom prst="rect">
            <a:avLst/>
          </a:prstGeom>
        </p:spPr>
        <p:txBody>
          <a:bodyPr>
            <a:spAutoFit/>
          </a:bodyPr>
          <a:lstStyle/>
          <a:p>
            <a:r>
              <a:rPr lang="en-US" dirty="0" smtClean="0"/>
              <a:t>https://blogs.sch.gr/2nipnerythr/2025/06/13/teliki-drasi-apotimisis-schedioy-draseos-kai-ekthesi/</a:t>
            </a:r>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648" y="1371600"/>
            <a:ext cx="7848600" cy="609600"/>
          </a:xfrm>
        </p:spPr>
        <p:txBody>
          <a:bodyPr>
            <a:noAutofit/>
          </a:bodyPr>
          <a:lstStyle/>
          <a:p>
            <a:r>
              <a:rPr lang="el-GR" sz="3000" b="1" dirty="0">
                <a:solidFill>
                  <a:schemeClr val="tx1"/>
                </a:solidFill>
                <a:effectLst/>
                <a:latin typeface="Calibri" pitchFamily="34" charset="0"/>
                <a:cs typeface="Calibri" pitchFamily="34" charset="0"/>
              </a:rPr>
              <a:t>Διάχυση αποτελεσμάτων </a:t>
            </a:r>
            <a:r>
              <a:rPr lang="el-GR" sz="2500" dirty="0">
                <a:solidFill>
                  <a:schemeClr val="tx1"/>
                </a:solidFill>
                <a:effectLst/>
                <a:latin typeface="Calibri" pitchFamily="34" charset="0"/>
                <a:cs typeface="Calibri" pitchFamily="34" charset="0"/>
              </a:rPr>
              <a:t>(επισυνάψτε έως 5 φωτογραφίες)</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29</a:t>
            </a:fld>
            <a:endParaRPr lang="en-US"/>
          </a:p>
        </p:txBody>
      </p:sp>
      <p:grpSp>
        <p:nvGrpSpPr>
          <p:cNvPr id="5" name="Ομάδα 4">
            <a:extLst>
              <a:ext uri="{FF2B5EF4-FFF2-40B4-BE49-F238E27FC236}">
                <a16:creationId xmlns="" xmlns:a16="http://schemas.microsoft.com/office/drawing/2014/main" id="{AC4CC6DE-C4CF-18DD-CA06-1B6358447A14}"/>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E02E25B4-E108-EBBB-824E-C46155FB708D}"/>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8" name="Εικόνα 7">
              <a:extLst>
                <a:ext uri="{FF2B5EF4-FFF2-40B4-BE49-F238E27FC236}">
                  <a16:creationId xmlns="" xmlns:a16="http://schemas.microsoft.com/office/drawing/2014/main" id="{226EDD2B-4CA7-C039-3774-FE086A404239}"/>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9" name="Εικόνα 8"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63E75776-B479-3694-98C0-724A9E42380A}"/>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pic>
        <p:nvPicPr>
          <p:cNvPr id="14" name="13 - Εικόνα" descr="IMG_20250613_092411.jpg"/>
          <p:cNvPicPr>
            <a:picLocks noChangeAspect="1"/>
          </p:cNvPicPr>
          <p:nvPr/>
        </p:nvPicPr>
        <p:blipFill>
          <a:blip r:embed="rId5" cstate="print"/>
          <a:stretch>
            <a:fillRect/>
          </a:stretch>
        </p:blipFill>
        <p:spPr>
          <a:xfrm>
            <a:off x="1142976" y="2214554"/>
            <a:ext cx="2714644" cy="3571900"/>
          </a:xfrm>
          <a:prstGeom prst="rect">
            <a:avLst/>
          </a:prstGeom>
        </p:spPr>
      </p:pic>
      <p:pic>
        <p:nvPicPr>
          <p:cNvPr id="15" name="14 - Εικόνα" descr="IMG_20250613_085535.jpg"/>
          <p:cNvPicPr>
            <a:picLocks noChangeAspect="1"/>
          </p:cNvPicPr>
          <p:nvPr/>
        </p:nvPicPr>
        <p:blipFill>
          <a:blip r:embed="rId6" cstate="print"/>
          <a:stretch>
            <a:fillRect/>
          </a:stretch>
        </p:blipFill>
        <p:spPr>
          <a:xfrm>
            <a:off x="4500562" y="1571612"/>
            <a:ext cx="2714644" cy="2500330"/>
          </a:xfrm>
          <a:prstGeom prst="rect">
            <a:avLst/>
          </a:prstGeom>
        </p:spPr>
      </p:pic>
      <p:pic>
        <p:nvPicPr>
          <p:cNvPr id="19" name="18 - Εικόνα" descr="8.png"/>
          <p:cNvPicPr>
            <a:picLocks noChangeAspect="1"/>
          </p:cNvPicPr>
          <p:nvPr/>
        </p:nvPicPr>
        <p:blipFill>
          <a:blip r:embed="rId7" cstate="print"/>
          <a:stretch>
            <a:fillRect/>
          </a:stretch>
        </p:blipFill>
        <p:spPr>
          <a:xfrm>
            <a:off x="5564876" y="4143380"/>
            <a:ext cx="3579124" cy="27146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371600"/>
            <a:ext cx="4953000" cy="838200"/>
          </a:xfrm>
        </p:spPr>
        <p:txBody>
          <a:bodyPr>
            <a:normAutofit/>
          </a:bodyPr>
          <a:lstStyle/>
          <a:p>
            <a:r>
              <a:rPr lang="el-GR" sz="3000" b="1" dirty="0">
                <a:solidFill>
                  <a:schemeClr val="tx1"/>
                </a:solidFill>
                <a:effectLst/>
                <a:latin typeface="Calibri" pitchFamily="34" charset="0"/>
                <a:cs typeface="Calibri" pitchFamily="34" charset="0"/>
              </a:rPr>
              <a:t>Στοιχεία εκπαιδευτικών</a:t>
            </a:r>
          </a:p>
        </p:txBody>
      </p:sp>
      <p:sp>
        <p:nvSpPr>
          <p:cNvPr id="3" name="Content Placeholder 2"/>
          <p:cNvSpPr>
            <a:spLocks noGrp="1"/>
          </p:cNvSpPr>
          <p:nvPr>
            <p:ph idx="1"/>
          </p:nvPr>
        </p:nvSpPr>
        <p:spPr>
          <a:xfrm>
            <a:off x="228600" y="1905000"/>
            <a:ext cx="8686800" cy="4525963"/>
          </a:xfrm>
        </p:spPr>
        <p:txBody>
          <a:bodyPr>
            <a:normAutofit/>
          </a:bodyPr>
          <a:lstStyle/>
          <a:p>
            <a:endParaRPr lang="en-US" sz="2400" b="1" dirty="0">
              <a:solidFill>
                <a:schemeClr val="bg1"/>
              </a:solidFill>
            </a:endParaRPr>
          </a:p>
          <a:p>
            <a:r>
              <a:rPr lang="el-GR" sz="2400" dirty="0">
                <a:latin typeface="Calibri" pitchFamily="34" charset="0"/>
                <a:cs typeface="Calibri" pitchFamily="34" charset="0"/>
              </a:rPr>
              <a:t>Ονοματεπώνυμο υπεύθυνου εκπαιδευτικού </a:t>
            </a:r>
            <a:r>
              <a:rPr lang="en-US" sz="2400" dirty="0">
                <a:latin typeface="Calibri" pitchFamily="34" charset="0"/>
                <a:cs typeface="Calibri" pitchFamily="34" charset="0"/>
              </a:rPr>
              <a:t>: </a:t>
            </a:r>
            <a:r>
              <a:rPr lang="el-GR" sz="2400" dirty="0" err="1" smtClean="0">
                <a:latin typeface="Calibri" pitchFamily="34" charset="0"/>
                <a:cs typeface="Calibri" pitchFamily="34" charset="0"/>
              </a:rPr>
              <a:t>Κοκκινίδου</a:t>
            </a:r>
            <a:r>
              <a:rPr lang="el-GR" sz="2400" dirty="0" smtClean="0">
                <a:latin typeface="Calibri" pitchFamily="34" charset="0"/>
                <a:cs typeface="Calibri" pitchFamily="34" charset="0"/>
              </a:rPr>
              <a:t> Μυρτώ</a:t>
            </a:r>
            <a:endParaRPr lang="el-GR" sz="2400" dirty="0">
              <a:latin typeface="Calibri" pitchFamily="34" charset="0"/>
              <a:cs typeface="Calibri" pitchFamily="34" charset="0"/>
            </a:endParaRPr>
          </a:p>
          <a:p>
            <a:endParaRPr lang="en-US" sz="2400" dirty="0">
              <a:latin typeface="Calibri" pitchFamily="34" charset="0"/>
              <a:cs typeface="Calibri" pitchFamily="34" charset="0"/>
            </a:endParaRPr>
          </a:p>
          <a:p>
            <a:r>
              <a:rPr lang="el-GR" sz="2400" dirty="0">
                <a:latin typeface="Calibri" pitchFamily="34" charset="0"/>
                <a:cs typeface="Calibri" pitchFamily="34" charset="0"/>
              </a:rPr>
              <a:t>Κινητό τηλέφωνο υπεύθυνου εκπαιδευτικού </a:t>
            </a:r>
            <a:r>
              <a:rPr lang="en-US" sz="2400" dirty="0" smtClean="0">
                <a:latin typeface="Calibri" pitchFamily="34" charset="0"/>
                <a:cs typeface="Calibri" pitchFamily="34" charset="0"/>
              </a:rPr>
              <a:t>:</a:t>
            </a:r>
            <a:r>
              <a:rPr lang="el-GR" sz="2400" dirty="0" smtClean="0">
                <a:latin typeface="Calibri" pitchFamily="34" charset="0"/>
                <a:cs typeface="Calibri" pitchFamily="34" charset="0"/>
              </a:rPr>
              <a:t>6972552143</a:t>
            </a:r>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a:p>
            <a:r>
              <a:rPr lang="el-GR" sz="2400" dirty="0">
                <a:latin typeface="Calibri" pitchFamily="34" charset="0"/>
                <a:cs typeface="Calibri" pitchFamily="34" charset="0"/>
              </a:rPr>
              <a:t>Ηλεκτρονική διεύθυνση επικοινωνίας υπεύθυνου </a:t>
            </a:r>
            <a:r>
              <a:rPr lang="el-GR" sz="2400" dirty="0" smtClean="0">
                <a:latin typeface="Calibri" pitchFamily="34" charset="0"/>
                <a:cs typeface="Calibri" pitchFamily="34" charset="0"/>
              </a:rPr>
              <a:t>εκπαιδευτικού:</a:t>
            </a:r>
            <a:r>
              <a:rPr lang="en-US" sz="2400" dirty="0" smtClean="0">
                <a:latin typeface="Calibri" pitchFamily="34" charset="0"/>
                <a:cs typeface="Calibri" pitchFamily="34" charset="0"/>
              </a:rPr>
              <a:t>myrtiak56@gmail.com</a:t>
            </a:r>
            <a:endParaRPr lang="en-US" sz="2400" dirty="0">
              <a:latin typeface="Calibri" pitchFamily="34" charset="0"/>
              <a:cs typeface="Calibri" pitchFamily="34" charset="0"/>
            </a:endParaRPr>
          </a:p>
          <a:p>
            <a:endParaRPr lang="el-GR" sz="2400"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3</a:t>
            </a:fld>
            <a:endParaRPr lang="en-US"/>
          </a:p>
        </p:txBody>
      </p:sp>
      <p:grpSp>
        <p:nvGrpSpPr>
          <p:cNvPr id="4" name="Ομάδα 3">
            <a:extLst>
              <a:ext uri="{FF2B5EF4-FFF2-40B4-BE49-F238E27FC236}">
                <a16:creationId xmlns="" xmlns:a16="http://schemas.microsoft.com/office/drawing/2014/main" id="{CF766CFB-FAFE-6DF6-D3F7-8902D1E34FF3}"/>
              </a:ext>
            </a:extLst>
          </p:cNvPr>
          <p:cNvGrpSpPr/>
          <p:nvPr/>
        </p:nvGrpSpPr>
        <p:grpSpPr>
          <a:xfrm>
            <a:off x="1543923" y="0"/>
            <a:ext cx="6233135" cy="1235218"/>
            <a:chOff x="1543923" y="0"/>
            <a:chExt cx="6233135" cy="1235218"/>
          </a:xfrm>
        </p:grpSpPr>
        <p:pic>
          <p:nvPicPr>
            <p:cNvPr id="5" name="Εικόνα 4"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3F68513D-7739-5E9E-DDBA-6083235460AE}"/>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6" name="Εικόνα 5">
              <a:extLst>
                <a:ext uri="{FF2B5EF4-FFF2-40B4-BE49-F238E27FC236}">
                  <a16:creationId xmlns="" xmlns:a16="http://schemas.microsoft.com/office/drawing/2014/main" id="{3886A5E0-176E-5892-9FB8-FB87E7383DBB}"/>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8" name="Εικόνα 7"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406DD6BD-99A3-9D27-0BC5-B06B56E7700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4 - Εικόνα" descr="IMG_20250613_090815.jpg"/>
          <p:cNvPicPr>
            <a:picLocks noChangeAspect="1"/>
          </p:cNvPicPr>
          <p:nvPr/>
        </p:nvPicPr>
        <p:blipFill>
          <a:blip r:embed="rId2" cstate="print"/>
          <a:stretch>
            <a:fillRect/>
          </a:stretch>
        </p:blipFill>
        <p:spPr>
          <a:xfrm>
            <a:off x="1285852" y="1500174"/>
            <a:ext cx="2643206" cy="3643338"/>
          </a:xfrm>
          <a:prstGeom prst="rect">
            <a:avLst/>
          </a:prstGeom>
        </p:spPr>
      </p:pic>
      <p:pic>
        <p:nvPicPr>
          <p:cNvPr id="6" name="5 - Εικόνα" descr="IMG_20250613_092530.jpg"/>
          <p:cNvPicPr>
            <a:picLocks noChangeAspect="1"/>
          </p:cNvPicPr>
          <p:nvPr/>
        </p:nvPicPr>
        <p:blipFill>
          <a:blip r:embed="rId3" cstate="print"/>
          <a:stretch>
            <a:fillRect/>
          </a:stretch>
        </p:blipFill>
        <p:spPr>
          <a:xfrm>
            <a:off x="5072066" y="1500174"/>
            <a:ext cx="3214710" cy="3643338"/>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3313" y="1295400"/>
            <a:ext cx="7848600" cy="1524000"/>
          </a:xfrm>
        </p:spPr>
        <p:txBody>
          <a:bodyPr>
            <a:noAutofit/>
          </a:bodyPr>
          <a:lstStyle/>
          <a:p>
            <a:r>
              <a:rPr lang="el-GR" sz="3000" b="1" dirty="0">
                <a:solidFill>
                  <a:schemeClr val="tx1"/>
                </a:solidFill>
                <a:effectLst/>
                <a:latin typeface="Calibri" pitchFamily="34" charset="0"/>
                <a:cs typeface="Calibri" pitchFamily="34" charset="0"/>
              </a:rPr>
              <a:t>Αξιολόγηση αποτελεσμάτων </a:t>
            </a:r>
            <a:r>
              <a:rPr lang="el-GR" sz="2000" dirty="0">
                <a:solidFill>
                  <a:schemeClr val="tx1"/>
                </a:solidFill>
                <a:effectLst/>
                <a:latin typeface="Calibri" pitchFamily="34" charset="0"/>
                <a:cs typeface="Calibri" pitchFamily="34" charset="0"/>
              </a:rPr>
              <a:t>(το πριν και το μετά, τι άλλαξε κλπ.). Μπορείτε εδώ να αναφέρετε πολύ συνοπτικά τις εμπειρίες που αποκόμισαν μαθητές/</a:t>
            </a:r>
            <a:r>
              <a:rPr lang="el-GR" sz="2000" dirty="0" err="1">
                <a:solidFill>
                  <a:schemeClr val="tx1"/>
                </a:solidFill>
                <a:effectLst/>
                <a:latin typeface="Calibri" pitchFamily="34" charset="0"/>
                <a:cs typeface="Calibri" pitchFamily="34" charset="0"/>
              </a:rPr>
              <a:t>ριες</a:t>
            </a:r>
            <a:r>
              <a:rPr lang="el-GR" sz="2000" dirty="0">
                <a:solidFill>
                  <a:schemeClr val="tx1"/>
                </a:solidFill>
                <a:effectLst/>
                <a:latin typeface="Calibri" pitchFamily="34" charset="0"/>
                <a:cs typeface="Calibri" pitchFamily="34" charset="0"/>
              </a:rPr>
              <a:t> και γονείς από τη συμμετοχή τους στο πρόγραμμα</a:t>
            </a:r>
          </a:p>
        </p:txBody>
      </p:sp>
      <p:sp>
        <p:nvSpPr>
          <p:cNvPr id="7" name="Slide Number Placeholder 6"/>
          <p:cNvSpPr>
            <a:spLocks noGrp="1"/>
          </p:cNvSpPr>
          <p:nvPr>
            <p:ph type="sldNum" sz="quarter" idx="12"/>
          </p:nvPr>
        </p:nvSpPr>
        <p:spPr/>
        <p:txBody>
          <a:bodyPr/>
          <a:lstStyle/>
          <a:p>
            <a:fld id="{B6F15528-21DE-4FAA-801E-634DDDAF4B2B}" type="slidenum">
              <a:rPr lang="en-US" smtClean="0"/>
              <a:pPr/>
              <a:t>31</a:t>
            </a:fld>
            <a:endParaRPr lang="en-US"/>
          </a:p>
        </p:txBody>
      </p:sp>
      <p:sp>
        <p:nvSpPr>
          <p:cNvPr id="5" name="Content Placeholder 2">
            <a:extLst>
              <a:ext uri="{FF2B5EF4-FFF2-40B4-BE49-F238E27FC236}">
                <a16:creationId xmlns="" xmlns:a16="http://schemas.microsoft.com/office/drawing/2014/main" id="{CF56A5EC-BBD9-7BCF-C91D-78734FC24C2E}"/>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6" name="Ομάδα 5">
            <a:extLst>
              <a:ext uri="{FF2B5EF4-FFF2-40B4-BE49-F238E27FC236}">
                <a16:creationId xmlns="" xmlns:a16="http://schemas.microsoft.com/office/drawing/2014/main" id="{C1AE8041-1048-B3CF-5BC9-6CD947C6DA48}"/>
              </a:ext>
            </a:extLst>
          </p:cNvPr>
          <p:cNvGrpSpPr/>
          <p:nvPr/>
        </p:nvGrpSpPr>
        <p:grpSpPr>
          <a:xfrm>
            <a:off x="1554789" y="-28545"/>
            <a:ext cx="6233135" cy="1235218"/>
            <a:chOff x="1543923" y="0"/>
            <a:chExt cx="6233135" cy="1235218"/>
          </a:xfrm>
        </p:grpSpPr>
        <p:pic>
          <p:nvPicPr>
            <p:cNvPr id="8" name="Εικόνα 7"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D149261D-5158-0F1A-E606-CC1CA3B191F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9" name="Εικόνα 8">
              <a:extLst>
                <a:ext uri="{FF2B5EF4-FFF2-40B4-BE49-F238E27FC236}">
                  <a16:creationId xmlns="" xmlns:a16="http://schemas.microsoft.com/office/drawing/2014/main" id="{8E95E282-15C8-9565-5DE6-91860A4A58AD}"/>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0" name="Εικόνα 9"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0057A586-6BB1-AAF1-3FB1-92ABA9A0F38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1" name="10 - TextBox"/>
          <p:cNvSpPr txBox="1"/>
          <p:nvPr/>
        </p:nvSpPr>
        <p:spPr>
          <a:xfrm>
            <a:off x="1142976" y="2714620"/>
            <a:ext cx="8120749" cy="4247317"/>
          </a:xfrm>
          <a:prstGeom prst="rect">
            <a:avLst/>
          </a:prstGeom>
          <a:noFill/>
        </p:spPr>
        <p:txBody>
          <a:bodyPr wrap="none" rtlCol="0">
            <a:spAutoFit/>
          </a:bodyPr>
          <a:lstStyle/>
          <a:p>
            <a:r>
              <a:rPr lang="el-GR" b="1" dirty="0" smtClean="0"/>
              <a:t>ΠΡΙΝ:</a:t>
            </a:r>
          </a:p>
          <a:p>
            <a:pPr>
              <a:buFont typeface="Arial" pitchFamily="34" charset="0"/>
              <a:buChar char="•"/>
            </a:pPr>
            <a:r>
              <a:rPr lang="el-GR" dirty="0" smtClean="0"/>
              <a:t>Δεν είχαν ξανά την εμπειρία της αναδάσωσης και της παρατήρησης αρωματικών</a:t>
            </a:r>
          </a:p>
          <a:p>
            <a:r>
              <a:rPr lang="el-GR" dirty="0" smtClean="0"/>
              <a:t>Φυτών που βρήκαμε στο </a:t>
            </a:r>
            <a:r>
              <a:rPr lang="el-GR" dirty="0" err="1" smtClean="0"/>
              <a:t>βουνο</a:t>
            </a:r>
            <a:r>
              <a:rPr lang="el-GR" dirty="0" smtClean="0"/>
              <a:t> καθώς και της βελανιδιάς από την οποία κόψαμε </a:t>
            </a:r>
          </a:p>
          <a:p>
            <a:r>
              <a:rPr lang="el-GR" dirty="0" smtClean="0"/>
              <a:t>Πολλά βελανίδια</a:t>
            </a:r>
          </a:p>
          <a:p>
            <a:pPr>
              <a:buFont typeface="Arial" pitchFamily="34" charset="0"/>
              <a:buChar char="•"/>
            </a:pPr>
            <a:r>
              <a:rPr lang="el-GR" dirty="0" smtClean="0"/>
              <a:t>Οι γνώσεις τους για το δάσος και τα οφέλη ήταν πολύ περιορισμένες</a:t>
            </a:r>
          </a:p>
          <a:p>
            <a:r>
              <a:rPr lang="el-GR" dirty="0" smtClean="0"/>
              <a:t> Είχαν περιορισμένη γνώση για τη σχέση του δάσους με τον άνθρωπο</a:t>
            </a:r>
          </a:p>
          <a:p>
            <a:r>
              <a:rPr lang="el-GR" dirty="0" smtClean="0"/>
              <a:t> (π.χ. οξυγόνο, ξυλεία, ξεκούραση).  </a:t>
            </a:r>
          </a:p>
          <a:p>
            <a:pPr>
              <a:buFont typeface="Arial" pitchFamily="34" charset="0"/>
              <a:buChar char="•"/>
            </a:pPr>
            <a:r>
              <a:rPr lang="el-GR" dirty="0" smtClean="0"/>
              <a:t>  Είχαν εμπειρίες από περίπατο ή πικνίκ σε δάσος με την οικογένεια.  </a:t>
            </a:r>
          </a:p>
          <a:p>
            <a:pPr>
              <a:buFont typeface="Arial" pitchFamily="34" charset="0"/>
              <a:buChar char="•"/>
            </a:pPr>
            <a:r>
              <a:rPr lang="el-GR" dirty="0" smtClean="0"/>
              <a:t>  Είχαν ακούσει ότι απαγορεύεται να πετάμε σκουπίδια στο δάσος</a:t>
            </a:r>
          </a:p>
          <a:p>
            <a:pPr>
              <a:buFont typeface="Arial" pitchFamily="34" charset="0"/>
              <a:buChar char="•"/>
            </a:pPr>
            <a:r>
              <a:rPr lang="el-GR" dirty="0" smtClean="0"/>
              <a:t>  Είχαν ασαφή ή φανταστική εικόνα για πυροσβέστες ή ήρωες της φωτιάς</a:t>
            </a:r>
          </a:p>
          <a:p>
            <a:r>
              <a:rPr lang="el-GR" dirty="0" smtClean="0"/>
              <a:t> (μέσα από παραμύθια, σειρές, κ.λπ.). </a:t>
            </a:r>
          </a:p>
          <a:p>
            <a:pPr>
              <a:buFont typeface="Arial" pitchFamily="34" charset="0"/>
              <a:buChar char="•"/>
            </a:pPr>
            <a:r>
              <a:rPr lang="el-GR" dirty="0" smtClean="0"/>
              <a:t>  Γνώριζαν ότι τα δέντρα έχουν φύλλα, κορμό, ρίζες.</a:t>
            </a:r>
          </a:p>
          <a:p>
            <a:pPr>
              <a:buFont typeface="Arial" pitchFamily="34" charset="0"/>
              <a:buChar char="•"/>
            </a:pPr>
            <a:r>
              <a:rPr lang="el-GR" dirty="0" smtClean="0"/>
              <a:t>  Ήξεραν ότι το δάσος έχει δέντρα, φυτά και ζώα.</a:t>
            </a:r>
          </a:p>
          <a:p>
            <a:pPr>
              <a:buFont typeface="Arial" pitchFamily="34" charset="0"/>
              <a:buChar char="•"/>
            </a:pPr>
            <a:r>
              <a:rPr lang="el-GR" dirty="0" smtClean="0"/>
              <a:t>  Γνώριζαν μερικά ζώα που ζουν στο δάσος (π.χ. λύκος, αρκούδα, λαγός).       </a:t>
            </a:r>
          </a:p>
          <a:p>
            <a:pPr>
              <a:buFont typeface="Arial" pitchFamily="34" charset="0"/>
              <a:buChar char="•"/>
            </a:pP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32</a:t>
            </a:fld>
            <a:endParaRPr lang="en-US"/>
          </a:p>
        </p:txBody>
      </p:sp>
      <p:sp>
        <p:nvSpPr>
          <p:cNvPr id="5" name="4 - TextBox"/>
          <p:cNvSpPr txBox="1"/>
          <p:nvPr/>
        </p:nvSpPr>
        <p:spPr>
          <a:xfrm>
            <a:off x="1785918" y="428604"/>
            <a:ext cx="7377661" cy="7017306"/>
          </a:xfrm>
          <a:prstGeom prst="rect">
            <a:avLst/>
          </a:prstGeom>
          <a:noFill/>
        </p:spPr>
        <p:txBody>
          <a:bodyPr wrap="square" rtlCol="0">
            <a:spAutoFit/>
          </a:bodyPr>
          <a:lstStyle/>
          <a:p>
            <a:r>
              <a:rPr lang="el-GR" b="1" dirty="0" smtClean="0"/>
              <a:t>ΜΕΤΑ:</a:t>
            </a:r>
          </a:p>
          <a:p>
            <a:pPr>
              <a:buFont typeface="Arial" pitchFamily="34" charset="0"/>
              <a:buChar char="•"/>
            </a:pPr>
            <a:r>
              <a:rPr lang="el-GR" dirty="0" smtClean="0"/>
              <a:t>Ήταν ενθουσιασμένα όταν μάζευαν </a:t>
            </a:r>
            <a:r>
              <a:rPr lang="el-GR" dirty="0" err="1" smtClean="0"/>
              <a:t>καρπους</a:t>
            </a:r>
            <a:r>
              <a:rPr lang="el-GR" dirty="0" smtClean="0"/>
              <a:t> από </a:t>
            </a:r>
            <a:r>
              <a:rPr lang="el-GR" dirty="0" err="1" smtClean="0"/>
              <a:t>φυτα</a:t>
            </a:r>
            <a:r>
              <a:rPr lang="el-GR" dirty="0" smtClean="0"/>
              <a:t> που βρήκαμε και </a:t>
            </a:r>
          </a:p>
          <a:p>
            <a:r>
              <a:rPr lang="el-GR" dirty="0" err="1" smtClean="0"/>
              <a:t>Κλαδια</a:t>
            </a:r>
            <a:r>
              <a:rPr lang="el-GR" dirty="0" smtClean="0"/>
              <a:t> στο </a:t>
            </a:r>
            <a:r>
              <a:rPr lang="el-GR" dirty="0" err="1" smtClean="0"/>
              <a:t>βουνο</a:t>
            </a:r>
            <a:r>
              <a:rPr lang="el-GR" dirty="0" smtClean="0"/>
              <a:t> και τα έβαζαν στην τσέπη τους</a:t>
            </a:r>
          </a:p>
          <a:p>
            <a:pPr>
              <a:buFont typeface="Arial" pitchFamily="34" charset="0"/>
              <a:buChar char="•"/>
            </a:pPr>
            <a:r>
              <a:rPr lang="el-GR" dirty="0" smtClean="0"/>
              <a:t>Εμπλουτισμός γνώσεων από τα πολλά εκπαιδευτικά βίντεο που είδαμε</a:t>
            </a:r>
          </a:p>
          <a:p>
            <a:pPr>
              <a:buFont typeface="Arial" pitchFamily="34" charset="0"/>
              <a:buChar char="•"/>
            </a:pPr>
            <a:r>
              <a:rPr lang="el-GR" dirty="0" smtClean="0"/>
              <a:t>Είχαν πολλές εμπειρίες από ενεργό δράσεις στο φυσικό πεδίο όπως η αυλή του σχολείου και το βουνό</a:t>
            </a:r>
          </a:p>
          <a:p>
            <a:pPr>
              <a:buFont typeface="Arial" pitchFamily="34" charset="0"/>
              <a:buChar char="•"/>
            </a:pPr>
            <a:r>
              <a:rPr lang="el-GR" dirty="0" smtClean="0"/>
              <a:t>Ενισχύθηκε η περιβαλλοντική τους συνείδηση γύρω από την αναγκαιότητα της προστασίας των δασών και τον ρόλο της υπεύθυνή τους στάσης γύρω από αυτό</a:t>
            </a:r>
          </a:p>
          <a:p>
            <a:pPr>
              <a:buFont typeface="Arial" pitchFamily="34" charset="0"/>
              <a:buChar char="•"/>
            </a:pPr>
            <a:r>
              <a:rPr lang="el-GR" dirty="0" smtClean="0"/>
              <a:t>Παρήγαγαν πλούσιες κατασκευές ενισχύοντας την δημιουργικότητά τους και τον ενθουσιασμό τους</a:t>
            </a:r>
          </a:p>
          <a:p>
            <a:pPr>
              <a:buFont typeface="Arial" pitchFamily="34" charset="0"/>
              <a:buChar char="•"/>
            </a:pPr>
            <a:r>
              <a:rPr lang="el-GR" dirty="0" smtClean="0"/>
              <a:t>Είχαν την χαρά να </a:t>
            </a:r>
            <a:r>
              <a:rPr lang="el-GR" dirty="0" err="1" smtClean="0"/>
              <a:t>βάλούν</a:t>
            </a:r>
            <a:r>
              <a:rPr lang="el-GR" dirty="0" smtClean="0"/>
              <a:t> </a:t>
            </a:r>
            <a:r>
              <a:rPr lang="el-GR" dirty="0" err="1" smtClean="0"/>
              <a:t>αφίσσες</a:t>
            </a:r>
            <a:r>
              <a:rPr lang="el-GR" dirty="0" smtClean="0"/>
              <a:t> στον πίνακα ανακοινώσεων και στα κάγκελα με στόχο να κοινοποιήσουν τα επιτεύγματά τους στου γονείς και ενισχύθηκε πολύ η </a:t>
            </a:r>
            <a:r>
              <a:rPr lang="el-GR" dirty="0" err="1" smtClean="0"/>
              <a:t>αυτοπεποιήθησή</a:t>
            </a:r>
            <a:r>
              <a:rPr lang="el-GR" dirty="0" smtClean="0"/>
              <a:t> τους</a:t>
            </a:r>
          </a:p>
          <a:p>
            <a:pPr>
              <a:buFont typeface="Arial" pitchFamily="34" charset="0"/>
              <a:buChar char="•"/>
            </a:pPr>
            <a:r>
              <a:rPr lang="el-GR" dirty="0" smtClean="0"/>
              <a:t>Είχαν ενεργό ρόλο στην τελική δράση αποτίμησης του σχεδίου δράσεως να πουν δημόσια τις πολύτιμες συμβουλές τους, να </a:t>
            </a:r>
            <a:r>
              <a:rPr lang="el-GR" dirty="0" err="1" smtClean="0"/>
              <a:t>περιηγήσουν</a:t>
            </a:r>
            <a:r>
              <a:rPr lang="el-GR" dirty="0" smtClean="0"/>
              <a:t> τους γονείς τους στην έκθεση των δικών τους παραγόμενων έργων και ένοιωσαν πολύ περήφανοι/ες και οι μαθητές/</a:t>
            </a:r>
            <a:r>
              <a:rPr lang="el-GR" dirty="0" err="1" smtClean="0"/>
              <a:t>τριες</a:t>
            </a:r>
            <a:r>
              <a:rPr lang="el-GR" dirty="0" smtClean="0"/>
              <a:t> </a:t>
            </a:r>
            <a:r>
              <a:rPr lang="el-GR" dirty="0" err="1" smtClean="0"/>
              <a:t>αλλα</a:t>
            </a:r>
            <a:r>
              <a:rPr lang="el-GR" dirty="0" smtClean="0"/>
              <a:t> και οι γονείς</a:t>
            </a:r>
          </a:p>
          <a:p>
            <a:pPr>
              <a:buFont typeface="Arial" pitchFamily="34" charset="0"/>
              <a:buChar char="•"/>
            </a:pPr>
            <a:r>
              <a:rPr lang="el-GR" dirty="0" smtClean="0"/>
              <a:t>Διαμοίρασαν </a:t>
            </a:r>
            <a:r>
              <a:rPr lang="el-GR" dirty="0" err="1" smtClean="0"/>
              <a:t>αφισάκια</a:t>
            </a:r>
            <a:r>
              <a:rPr lang="el-GR" dirty="0" smtClean="0"/>
              <a:t> στην τελική δράση στους γονείς ενισχύοντας τις πρωτοβουλίες τους και δίνοντας την </a:t>
            </a:r>
            <a:r>
              <a:rPr lang="el-GR" dirty="0" err="1" smtClean="0"/>
              <a:t>χαρα</a:t>
            </a:r>
            <a:r>
              <a:rPr lang="el-GR" dirty="0" smtClean="0"/>
              <a:t> της υλοποίησης αυτών ενισχύοντας και  υιοθετώντας μια στάση ενός μελλοντικού ενεργού πολίτη που μπορεί να επηρεάσει το περιβάλλον , να αλλάξει καταστάσεις και να παραδειγματίσει τους γύρω του.</a:t>
            </a:r>
          </a:p>
          <a:p>
            <a:pPr>
              <a:buFont typeface="Arial" pitchFamily="34" charset="0"/>
              <a:buChar char="•"/>
            </a:pPr>
            <a:endParaRPr lang="el-GR" dirty="0" smtClean="0"/>
          </a:p>
          <a:p>
            <a:pPr>
              <a:buFont typeface="Arial" pitchFamily="34" charset="0"/>
              <a:buChar char="•"/>
            </a:pP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1800" dirty="0" smtClean="0"/>
              <a:t>Φόρμα αξιολόγησης του σχεδίου δράσεως που κατατέθηκε στους γονείς στο τέλος του σχεδίου δράσεως</a:t>
            </a:r>
            <a:br>
              <a:rPr lang="el-GR" sz="1800" dirty="0" smtClean="0"/>
            </a:br>
            <a:r>
              <a:rPr lang="el-GR" sz="1800" dirty="0" smtClean="0"/>
              <a:t>	Δείτε παρακάτω τα αποτελέσματα</a:t>
            </a:r>
            <a:endParaRPr lang="el-GR" sz="1800" dirty="0"/>
          </a:p>
        </p:txBody>
      </p:sp>
      <p:sp>
        <p:nvSpPr>
          <p:cNvPr id="4" name="3 - Θέση αριθμού διαφάνειας"/>
          <p:cNvSpPr>
            <a:spLocks noGrp="1"/>
          </p:cNvSpPr>
          <p:nvPr>
            <p:ph type="sldNum" sz="quarter" idx="12"/>
          </p:nvPr>
        </p:nvSpPr>
        <p:spPr/>
        <p:txBody>
          <a:bodyPr/>
          <a:lstStyle/>
          <a:p>
            <a:fld id="{B6F15528-21DE-4FAA-801E-634DDDAF4B2B}" type="slidenum">
              <a:rPr lang="en-US" smtClean="0"/>
              <a:pPr/>
              <a:t>33</a:t>
            </a:fld>
            <a:endParaRPr lang="en-US"/>
          </a:p>
        </p:txBody>
      </p:sp>
      <p:sp>
        <p:nvSpPr>
          <p:cNvPr id="6" name="2 - Θέση περιεχομένου"/>
          <p:cNvSpPr>
            <a:spLocks noGrp="1"/>
          </p:cNvSpPr>
          <p:nvPr>
            <p:ph idx="1"/>
          </p:nvPr>
        </p:nvSpPr>
        <p:spPr>
          <a:xfrm>
            <a:off x="1435608" y="1447800"/>
            <a:ext cx="7498080" cy="4800600"/>
          </a:xfrm>
        </p:spPr>
        <p:txBody>
          <a:bodyPr/>
          <a:lstStyle/>
          <a:p>
            <a:r>
              <a:rPr lang="en-US" dirty="0" smtClean="0"/>
              <a:t>https://docs.google.com/forms/d/1KpYZpLa1xRdmIIHzt2DXf0v4DaAX1ObW_Jzm_UBlkdA/edit?ts=684d2278#responses</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126" y="4145771"/>
            <a:ext cx="7848600" cy="1143000"/>
          </a:xfrm>
        </p:spPr>
        <p:txBody>
          <a:bodyPr>
            <a:noAutofit/>
          </a:bodyPr>
          <a:lstStyle/>
          <a:p>
            <a:pPr algn="ctr"/>
            <a:r>
              <a:rPr lang="el-GR" sz="3000" b="1" i="1" dirty="0">
                <a:solidFill>
                  <a:schemeClr val="tx1"/>
                </a:solidFill>
                <a:latin typeface="Calibri" pitchFamily="34" charset="0"/>
                <a:cs typeface="Calibri" pitchFamily="34" charset="0"/>
              </a:rPr>
              <a:t>Σας ευχαριστούμε για τη συνεργασία</a:t>
            </a:r>
            <a:endParaRPr lang="el-GR" sz="3000" i="1" dirty="0">
              <a:solidFill>
                <a:schemeClr val="tx1"/>
              </a:solidFill>
              <a:latin typeface="Calibri" pitchFamily="34" charset="0"/>
              <a:cs typeface="Calibri" pitchFamily="34" charset="0"/>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34</a:t>
            </a:fld>
            <a:endParaRPr lang="en-US"/>
          </a:p>
        </p:txBody>
      </p:sp>
      <p:sp>
        <p:nvSpPr>
          <p:cNvPr id="5" name="TextBox 4">
            <a:extLst>
              <a:ext uri="{FF2B5EF4-FFF2-40B4-BE49-F238E27FC236}">
                <a16:creationId xmlns="" xmlns:a16="http://schemas.microsoft.com/office/drawing/2014/main" id="{91A0FD2E-3028-F21B-DD30-51C2CBC640B0}"/>
              </a:ext>
            </a:extLst>
          </p:cNvPr>
          <p:cNvSpPr txBox="1"/>
          <p:nvPr/>
        </p:nvSpPr>
        <p:spPr>
          <a:xfrm>
            <a:off x="1219200" y="2073946"/>
            <a:ext cx="7520023" cy="1766317"/>
          </a:xfrm>
          <a:prstGeom prst="rect">
            <a:avLst/>
          </a:prstGeom>
          <a:noFill/>
        </p:spPr>
        <p:txBody>
          <a:bodyPr wrap="square">
            <a:spAutoFit/>
          </a:bodyPr>
          <a:lstStyle/>
          <a:p>
            <a:pPr algn="just">
              <a:lnSpc>
                <a:spcPct val="115000"/>
              </a:lnSpc>
              <a:spcBef>
                <a:spcPts val="600"/>
              </a:spcBef>
              <a:spcAft>
                <a:spcPts val="600"/>
              </a:spcAft>
            </a:pPr>
            <a:r>
              <a:rPr lang="el-GR" sz="2400" dirty="0">
                <a:latin typeface="Calibri" pitchFamily="34" charset="0"/>
                <a:cs typeface="Calibri" pitchFamily="34" charset="0"/>
              </a:rPr>
              <a:t>Οι δράσεις  σας θα αξιολογηθούν από την Παιδαγωγική Ομάδα του Δικτύου και θα ενημερωθείτε για τα αποτελέσματα της αξιολόγησης στο τέλος του ημερολογιακού έτους 202</a:t>
            </a:r>
            <a:r>
              <a:rPr lang="en-US" sz="2400" dirty="0">
                <a:latin typeface="Calibri" pitchFamily="34" charset="0"/>
                <a:cs typeface="Calibri" pitchFamily="34" charset="0"/>
              </a:rPr>
              <a:t>5</a:t>
            </a:r>
            <a:r>
              <a:rPr lang="el-GR" sz="2400" dirty="0">
                <a:latin typeface="Calibri" pitchFamily="34" charset="0"/>
                <a:cs typeface="Calibri" pitchFamily="34" charset="0"/>
              </a:rPr>
              <a:t>.</a:t>
            </a:r>
            <a:endParaRPr lang="en-US" sz="2400" dirty="0">
              <a:latin typeface="Calibri" pitchFamily="34" charset="0"/>
              <a:cs typeface="Calibri" pitchFamily="34" charset="0"/>
            </a:endParaRPr>
          </a:p>
        </p:txBody>
      </p:sp>
      <p:grpSp>
        <p:nvGrpSpPr>
          <p:cNvPr id="6" name="Ομάδα 5">
            <a:extLst>
              <a:ext uri="{FF2B5EF4-FFF2-40B4-BE49-F238E27FC236}">
                <a16:creationId xmlns="" xmlns:a16="http://schemas.microsoft.com/office/drawing/2014/main" id="{FE3E778D-64EA-0CBD-1A1B-B1492C206DEA}"/>
              </a:ext>
            </a:extLst>
          </p:cNvPr>
          <p:cNvGrpSpPr/>
          <p:nvPr/>
        </p:nvGrpSpPr>
        <p:grpSpPr>
          <a:xfrm>
            <a:off x="1554789" y="-28545"/>
            <a:ext cx="6233135" cy="1235218"/>
            <a:chOff x="1543923" y="0"/>
            <a:chExt cx="6233135" cy="1235218"/>
          </a:xfrm>
        </p:grpSpPr>
        <p:pic>
          <p:nvPicPr>
            <p:cNvPr id="8" name="Εικόνα 7"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4274EA7B-DB27-A681-B21E-13C0F12F8DC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9" name="Εικόνα 8">
              <a:extLst>
                <a:ext uri="{FF2B5EF4-FFF2-40B4-BE49-F238E27FC236}">
                  <a16:creationId xmlns="" xmlns:a16="http://schemas.microsoft.com/office/drawing/2014/main" id="{A370F683-C785-A435-5D53-C0C80A704589}"/>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10" name="Εικόνα 9"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C0BA10FA-49E1-8D15-18A7-628E6F71D641}"/>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extLst>
      <p:ext uri="{BB962C8B-B14F-4D97-AF65-F5344CB8AC3E}">
        <p14:creationId xmlns="" xmlns:p14="http://schemas.microsoft.com/office/powerpoint/2010/main" val="1610369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4"/>
          <p:cNvSpPr>
            <a:spLocks noGrp="1"/>
          </p:cNvSpPr>
          <p:nvPr>
            <p:ph idx="1"/>
          </p:nvPr>
        </p:nvSpPr>
        <p:spPr>
          <a:xfrm>
            <a:off x="228600" y="1828800"/>
            <a:ext cx="8686800" cy="3306763"/>
          </a:xfrm>
        </p:spPr>
        <p:txBody>
          <a:bodyPr>
            <a:normAutofit/>
          </a:bodyPr>
          <a:lstStyle/>
          <a:p>
            <a:pPr>
              <a:buNone/>
            </a:pPr>
            <a:endParaRPr lang="el-GR" sz="2400" dirty="0">
              <a:solidFill>
                <a:schemeClr val="bg1"/>
              </a:solidFill>
              <a:latin typeface="Calibri" pitchFamily="34" charset="0"/>
              <a:cs typeface="Calibri" pitchFamily="34" charset="0"/>
            </a:endParaRPr>
          </a:p>
          <a:p>
            <a:pPr>
              <a:buNone/>
            </a:pPr>
            <a:endParaRPr lang="el-GR" sz="2400" dirty="0">
              <a:solidFill>
                <a:schemeClr val="bg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19" name="TextBox 18"/>
          <p:cNvSpPr txBox="1"/>
          <p:nvPr/>
        </p:nvSpPr>
        <p:spPr>
          <a:xfrm>
            <a:off x="1143000" y="1752600"/>
            <a:ext cx="7848600" cy="4247317"/>
          </a:xfrm>
          <a:prstGeom prst="rect">
            <a:avLst/>
          </a:prstGeom>
          <a:noFill/>
        </p:spPr>
        <p:txBody>
          <a:bodyPr wrap="square" rtlCol="0">
            <a:spAutoFit/>
          </a:bodyPr>
          <a:lstStyle/>
          <a:p>
            <a:pPr algn="ctr"/>
            <a:r>
              <a:rPr lang="el-GR" sz="1400" i="1" dirty="0"/>
              <a:t>ΔΗΛΩΣΗ ΠΡΟΣΤΑΣΙΑΣ ΠΡΟΣΩΠΙΚΩΝ ΔΕΔΟΜΕΝΩΝ</a:t>
            </a:r>
          </a:p>
          <a:p>
            <a:pPr algn="ctr"/>
            <a:endParaRPr lang="el-GR" sz="1400" i="1" dirty="0"/>
          </a:p>
          <a:p>
            <a:pPr algn="just"/>
            <a:r>
              <a:rPr lang="el-GR" sz="1200" i="1" dirty="0"/>
              <a:t>Για τις ανάγκες διεξαγωγής του Προγράμματος «</a:t>
            </a:r>
            <a:r>
              <a:rPr lang="el-GR" sz="1200" b="1" i="1" dirty="0"/>
              <a:t>Μαθαίνω για τα Οικοσυστήματα και τα Δάση</a:t>
            </a:r>
            <a:r>
              <a:rPr lang="el-GR" sz="1200" i="1" dirty="0"/>
              <a:t>», όπως και για τη διαδικασία βράβευσης των συμμετεχόντων σχολείων, σύμφωνα με το εγκεκριμένο με απόφαση του ΥΠΑΙΘ (</a:t>
            </a:r>
            <a:r>
              <a:rPr lang="el-GR" sz="1200" i="1" dirty="0" err="1"/>
              <a:t>αρ</a:t>
            </a:r>
            <a:r>
              <a:rPr lang="el-GR" sz="1200" i="1" dirty="0"/>
              <a:t>. </a:t>
            </a:r>
            <a:r>
              <a:rPr lang="el-GR" sz="1200" i="1" dirty="0" err="1"/>
              <a:t>πρωτ</a:t>
            </a:r>
            <a:r>
              <a:rPr lang="el-GR" sz="1200" i="1" dirty="0"/>
              <a:t>. Φ7/ΕΠ/82870/140328/Δ7/11-11-2022) πρόγραμμα, η Ελληνική Εταιρία Προστασίας της Φύσης (ΕΕΠΦ) θα συλλέγει και θα επεξεργάζεται προσωπικά δεδομένα των συμμετεχόντων εκπαιδευτικών, και πιο συγκεκριμένα</a:t>
            </a:r>
            <a:r>
              <a:rPr lang="en-US" sz="1200" i="1" dirty="0"/>
              <a:t> </a:t>
            </a:r>
            <a:r>
              <a:rPr lang="el-GR" sz="1200" i="1" dirty="0"/>
              <a:t>ονοματεπώνυμο, κινητό τηλέφωνο και διεύθυνση ηλεκτρονικού ταχυδρομείου (</a:t>
            </a:r>
            <a:r>
              <a:rPr lang="en-US" sz="1200" i="1" dirty="0"/>
              <a:t>email). </a:t>
            </a:r>
            <a:r>
              <a:rPr lang="el-GR" sz="1200" i="1" dirty="0"/>
              <a:t>Υπεύθυνος επεξεργασίας των συλλεχθέντων δεδομένων είναι η ΕΕΠΦ, η οποία δεσμεύεται να τηρεί και να προστατεύει τα δεδομένα σας βάσει των διατάξεων της ισχύουσας ελληνικής και ευρωπαϊκής νομοθεσίας περί προσωπικών δεδομένων καθώς και από τις σχετικές αποφάσεις, οδηγίες και κανονιστικές πράξεις της αρμόδιας Αρχής Προστασίας Δεδομένων Προσωπικού Χαρακτήρα</a:t>
            </a:r>
            <a:r>
              <a:rPr lang="en-US" sz="1200" i="1" dirty="0"/>
              <a:t> </a:t>
            </a:r>
            <a:r>
              <a:rPr lang="el-GR" sz="1200" i="1" dirty="0"/>
              <a:t>για εύλογο χρονικό διάστημα. Σκοπός της συλλογής είναι η συμμετοχή στο πρόγραμμα καθώς και η ενημέρωση και επικοινωνία με τους συμμετέχοντες.</a:t>
            </a:r>
          </a:p>
          <a:p>
            <a:pPr algn="just"/>
            <a:r>
              <a:rPr lang="el-GR" sz="1200" i="1" dirty="0"/>
              <a:t> Η ΕΕΠΦ διαβιβάζει τα παραπάνω δεδομένα στη Συντονιστική Επιτροπή του Δικτύου, όπως αυτή ορίζεται από την προαναφερθείσα έγκριση, και σε κανένα άλλο τρίτο μέρος χωρίς δική σας συγκατάθεση. </a:t>
            </a:r>
          </a:p>
          <a:p>
            <a:pPr algn="just"/>
            <a:r>
              <a:rPr lang="el-GR" sz="1200" i="1" dirty="0"/>
              <a:t>Σύμφωνα με το νομοθετικό πλαίσιο όπως προκύπτει από την εφαρμογή του νέου Κανονισμού για την προστασία των προσωπικών δεδομένων (2016/672), τα δικαιώματα που έχετε σε σχέση με τα δεδομένα σας είναι τα εξής: Δικαίωμα ενημέρωσης, δικαίωμα φορητότητας, δικαίωμα διόρθωσης, δικαίωμα διαγραφής, δικαίωμα εναντίωσης στην επεξεργασία. Κατόπιν υποβολής αιτήματος που αφορά στην άσκηση των δικαιωμάτων σας, η ΕΕΠΦ θα απαντήσει αιτιολογημένα γραπτώς στο αίτημά σας μέσα σε διάστημα 30 ημερολογιακών ημερών από την ημερομηνία υποβολής του αντίστοιχου αιτήματος στην παρακάτω ηλεκτρονική διεύθυνση : </a:t>
            </a:r>
            <a:r>
              <a:rPr lang="en-US" sz="1200" b="1" i="1" dirty="0">
                <a:hlinkClick r:id="rId2"/>
              </a:rPr>
              <a:t>eepf@eepf.gr</a:t>
            </a:r>
            <a:r>
              <a:rPr lang="en-US" sz="1200" b="1" i="1" dirty="0"/>
              <a:t> </a:t>
            </a:r>
          </a:p>
          <a:p>
            <a:pPr algn="just"/>
            <a:r>
              <a:rPr lang="el-GR" sz="1200" i="1" dirty="0"/>
              <a:t>Στην περίπτωση που θεωρείτε ότι θίγεται κατά οποιονδήποτε τρόπο η προστασία των προσωπικών σας δεδομένων, μπορείτε να προσφύγετε στην Αρχή Προστασίας Δεδομένων Προσωπικού Χαρακτήρα (</a:t>
            </a:r>
            <a:r>
              <a:rPr lang="el-GR" sz="1200" i="1" dirty="0" err="1"/>
              <a:t>Τηλ</a:t>
            </a:r>
            <a:r>
              <a:rPr lang="el-GR" sz="1200" i="1" dirty="0"/>
              <a:t>: 2106475628, </a:t>
            </a:r>
            <a:r>
              <a:rPr lang="en-US" sz="1200" i="1" dirty="0" err="1"/>
              <a:t>E</a:t>
            </a:r>
            <a:r>
              <a:rPr lang="el-GR" sz="1200" i="1" dirty="0" err="1"/>
              <a:t>mai</a:t>
            </a:r>
            <a:r>
              <a:rPr lang="en-US" sz="1200" i="1" dirty="0"/>
              <a:t>l:</a:t>
            </a:r>
            <a:r>
              <a:rPr lang="el-GR" sz="1200" i="1" dirty="0"/>
              <a:t> </a:t>
            </a:r>
            <a:r>
              <a:rPr lang="el-GR" sz="1200" i="1" dirty="0">
                <a:hlinkClick r:id="rId3"/>
              </a:rPr>
              <a:t>contact@dpa.gr</a:t>
            </a:r>
            <a:r>
              <a:rPr lang="el-GR" sz="1200" i="1" dirty="0"/>
              <a:t> ).</a:t>
            </a:r>
          </a:p>
          <a:p>
            <a:pPr lvl="0"/>
            <a:endParaRPr lang="el-GR" sz="1400" i="1" dirty="0"/>
          </a:p>
        </p:txBody>
      </p:sp>
      <p:grpSp>
        <p:nvGrpSpPr>
          <p:cNvPr id="2" name="Ομάδα 1">
            <a:extLst>
              <a:ext uri="{FF2B5EF4-FFF2-40B4-BE49-F238E27FC236}">
                <a16:creationId xmlns="" xmlns:a16="http://schemas.microsoft.com/office/drawing/2014/main" id="{22A5BDCE-2FF6-281F-754E-26343285DA18}"/>
              </a:ext>
            </a:extLst>
          </p:cNvPr>
          <p:cNvGrpSpPr/>
          <p:nvPr/>
        </p:nvGrpSpPr>
        <p:grpSpPr>
          <a:xfrm>
            <a:off x="1554789" y="-28545"/>
            <a:ext cx="6233135" cy="1235218"/>
            <a:chOff x="1543923" y="0"/>
            <a:chExt cx="6233135" cy="1235218"/>
          </a:xfrm>
        </p:grpSpPr>
        <p:pic>
          <p:nvPicPr>
            <p:cNvPr id="3" name="Εικόνα 2"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99E8C211-BB89-04D8-EB4D-571049965EC0}"/>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5" name="Εικόνα 4">
              <a:extLst>
                <a:ext uri="{FF2B5EF4-FFF2-40B4-BE49-F238E27FC236}">
                  <a16:creationId xmlns="" xmlns:a16="http://schemas.microsoft.com/office/drawing/2014/main" id="{547AA2E4-40C4-2175-3586-B4E5CF34E686}"/>
                </a:ext>
              </a:extLst>
            </p:cNvPr>
            <p:cNvPicPr>
              <a:picLocks noChangeAspect="1"/>
            </p:cNvPicPr>
            <p:nvPr/>
          </p:nvPicPr>
          <p:blipFill>
            <a:blip r:embed="rId5" cstate="print"/>
            <a:stretch>
              <a:fillRect/>
            </a:stretch>
          </p:blipFill>
          <p:spPr>
            <a:xfrm>
              <a:off x="7146265" y="70490"/>
              <a:ext cx="630793" cy="1087221"/>
            </a:xfrm>
            <a:prstGeom prst="rect">
              <a:avLst/>
            </a:prstGeom>
          </p:spPr>
        </p:pic>
        <p:pic>
          <p:nvPicPr>
            <p:cNvPr id="6" name="Εικόνα 5"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A5CEB537-4E8B-C2A4-BF51-94B4C7E47A5B}"/>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5334000" cy="838200"/>
          </a:xfrm>
        </p:spPr>
        <p:txBody>
          <a:bodyPr>
            <a:normAutofit/>
          </a:bodyPr>
          <a:lstStyle/>
          <a:p>
            <a:r>
              <a:rPr lang="el-GR" sz="3200" b="1" dirty="0">
                <a:solidFill>
                  <a:schemeClr val="tx1"/>
                </a:solidFill>
                <a:effectLst/>
                <a:latin typeface="Calibri" pitchFamily="34" charset="0"/>
                <a:cs typeface="Calibri" pitchFamily="34" charset="0"/>
              </a:rPr>
              <a:t>Στοιχεία εκπαιδευτικών</a:t>
            </a:r>
          </a:p>
        </p:txBody>
      </p:sp>
      <p:sp>
        <p:nvSpPr>
          <p:cNvPr id="3" name="Content Placeholder 2"/>
          <p:cNvSpPr>
            <a:spLocks noGrp="1"/>
          </p:cNvSpPr>
          <p:nvPr>
            <p:ph idx="1"/>
          </p:nvPr>
        </p:nvSpPr>
        <p:spPr>
          <a:xfrm>
            <a:off x="533400" y="2362200"/>
            <a:ext cx="8382000" cy="3992563"/>
          </a:xfrm>
        </p:spPr>
        <p:txBody>
          <a:bodyPr/>
          <a:lstStyle/>
          <a:p>
            <a:pPr lvl="1"/>
            <a:endParaRPr lang="en-US" dirty="0">
              <a:solidFill>
                <a:schemeClr val="bg1"/>
              </a:solidFill>
              <a:latin typeface="Calibri" pitchFamily="34" charset="0"/>
              <a:cs typeface="Calibri" pitchFamily="34" charset="0"/>
            </a:endParaRPr>
          </a:p>
          <a:p>
            <a:r>
              <a:rPr lang="el-GR" sz="2800" dirty="0">
                <a:latin typeface="Calibri" pitchFamily="34" charset="0"/>
                <a:cs typeface="Calibri" pitchFamily="34" charset="0"/>
              </a:rPr>
              <a:t>Ονοματεπώνυμο και κλάδος συμμετεχόντων εκπαιδευτικών στο </a:t>
            </a:r>
            <a:r>
              <a:rPr lang="el-GR" sz="2800" dirty="0" smtClean="0">
                <a:latin typeface="Calibri" pitchFamily="34" charset="0"/>
                <a:cs typeface="Calibri" pitchFamily="34" charset="0"/>
              </a:rPr>
              <a:t>πρόγραμμα</a:t>
            </a:r>
          </a:p>
          <a:p>
            <a:r>
              <a:rPr lang="en-US" sz="2800" dirty="0" smtClean="0">
                <a:latin typeface="Calibri" pitchFamily="34" charset="0"/>
                <a:cs typeface="Calibri" pitchFamily="34" charset="0"/>
              </a:rPr>
              <a:t> </a:t>
            </a:r>
            <a:r>
              <a:rPr lang="el-GR" sz="2800" dirty="0" smtClean="0">
                <a:latin typeface="Calibri" pitchFamily="34" charset="0"/>
                <a:cs typeface="Calibri" pitchFamily="34" charset="0"/>
              </a:rPr>
              <a:t>ΠΕ60 </a:t>
            </a:r>
            <a:r>
              <a:rPr lang="el-GR" sz="2800" dirty="0" err="1" smtClean="0">
                <a:latin typeface="Calibri" pitchFamily="34" charset="0"/>
                <a:cs typeface="Calibri" pitchFamily="34" charset="0"/>
              </a:rPr>
              <a:t>Κοκκινίδου</a:t>
            </a:r>
            <a:r>
              <a:rPr lang="el-GR" sz="2800" dirty="0" smtClean="0">
                <a:latin typeface="Calibri" pitchFamily="34" charset="0"/>
                <a:cs typeface="Calibri" pitchFamily="34" charset="0"/>
              </a:rPr>
              <a:t> Μυρτώ  </a:t>
            </a:r>
          </a:p>
          <a:p>
            <a:r>
              <a:rPr lang="el-GR" sz="2800" dirty="0" smtClean="0">
                <a:latin typeface="Calibri" pitchFamily="34" charset="0"/>
                <a:cs typeface="Calibri" pitchFamily="34" charset="0"/>
              </a:rPr>
              <a:t>ΠΕ 60 </a:t>
            </a:r>
            <a:r>
              <a:rPr lang="el-GR" sz="2800" dirty="0" err="1" smtClean="0">
                <a:latin typeface="Calibri" pitchFamily="34" charset="0"/>
                <a:cs typeface="Calibri" pitchFamily="34" charset="0"/>
              </a:rPr>
              <a:t>Ρέπουλη</a:t>
            </a:r>
            <a:r>
              <a:rPr lang="el-GR" sz="2800" dirty="0" smtClean="0">
                <a:latin typeface="Calibri" pitchFamily="34" charset="0"/>
                <a:cs typeface="Calibri" pitchFamily="34" charset="0"/>
              </a:rPr>
              <a:t> Ελένη</a:t>
            </a:r>
          </a:p>
          <a:p>
            <a:r>
              <a:rPr lang="el-GR" sz="2800" dirty="0" smtClean="0">
                <a:latin typeface="Calibri" pitchFamily="34" charset="0"/>
                <a:cs typeface="Calibri" pitchFamily="34" charset="0"/>
              </a:rPr>
              <a:t>ΠΕ 60 </a:t>
            </a:r>
            <a:r>
              <a:rPr lang="el-GR" sz="2800" dirty="0" err="1" smtClean="0">
                <a:latin typeface="Calibri" pitchFamily="34" charset="0"/>
                <a:cs typeface="Calibri" pitchFamily="34" charset="0"/>
              </a:rPr>
              <a:t>Μποτσιβάλη</a:t>
            </a:r>
            <a:r>
              <a:rPr lang="el-GR" sz="2800" dirty="0" smtClean="0">
                <a:latin typeface="Calibri" pitchFamily="34" charset="0"/>
                <a:cs typeface="Calibri" pitchFamily="34" charset="0"/>
              </a:rPr>
              <a:t> Κωνσταντίνα</a:t>
            </a:r>
          </a:p>
          <a:p>
            <a:r>
              <a:rPr lang="el-GR" sz="2800" dirty="0" smtClean="0">
                <a:latin typeface="Calibri" pitchFamily="34" charset="0"/>
                <a:cs typeface="Calibri" pitchFamily="34" charset="0"/>
              </a:rPr>
              <a:t>ΠΕ 60 Γάλλου </a:t>
            </a:r>
            <a:r>
              <a:rPr lang="el-GR" sz="2800" dirty="0" err="1" smtClean="0">
                <a:latin typeface="Calibri" pitchFamily="34" charset="0"/>
                <a:cs typeface="Calibri" pitchFamily="34" charset="0"/>
              </a:rPr>
              <a:t>Πέρσεφόνη</a:t>
            </a:r>
            <a:endParaRPr lang="el-GR" sz="2800" dirty="0" smtClean="0">
              <a:latin typeface="Calibri" pitchFamily="34" charset="0"/>
              <a:cs typeface="Calibri" pitchFamily="34" charset="0"/>
            </a:endParaRPr>
          </a:p>
          <a:p>
            <a:r>
              <a:rPr lang="el-GR" sz="2800" dirty="0" smtClean="0">
                <a:latin typeface="Calibri" pitchFamily="34" charset="0"/>
                <a:cs typeface="Calibri" pitchFamily="34" charset="0"/>
              </a:rPr>
              <a:t>ΠΕ6050 ΕΑΕ Κίσσα Ιωάννα</a:t>
            </a:r>
            <a:endParaRPr lang="el-GR" dirty="0"/>
          </a:p>
        </p:txBody>
      </p:sp>
      <p:grpSp>
        <p:nvGrpSpPr>
          <p:cNvPr id="4" name="Ομάδα 3">
            <a:extLst>
              <a:ext uri="{FF2B5EF4-FFF2-40B4-BE49-F238E27FC236}">
                <a16:creationId xmlns="" xmlns:a16="http://schemas.microsoft.com/office/drawing/2014/main" id="{8B804BAE-580D-1739-B58B-F17688C6BFF1}"/>
              </a:ext>
            </a:extLst>
          </p:cNvPr>
          <p:cNvGrpSpPr/>
          <p:nvPr/>
        </p:nvGrpSpPr>
        <p:grpSpPr>
          <a:xfrm>
            <a:off x="1543923" y="0"/>
            <a:ext cx="6233135" cy="1235218"/>
            <a:chOff x="1543923" y="0"/>
            <a:chExt cx="6233135" cy="1235218"/>
          </a:xfrm>
        </p:grpSpPr>
        <p:pic>
          <p:nvPicPr>
            <p:cNvPr id="5" name="Εικόνα 4"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610CFB8B-96E3-8505-3DD1-0B4B64CF498B}"/>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6" name="Εικόνα 5">
              <a:extLst>
                <a:ext uri="{FF2B5EF4-FFF2-40B4-BE49-F238E27FC236}">
                  <a16:creationId xmlns="" xmlns:a16="http://schemas.microsoft.com/office/drawing/2014/main" id="{71BD7489-0BBC-C739-FCAF-F9F63A4AFC2C}"/>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7" name="Εικόνα 6"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1782D61C-C002-D8A9-2988-BB4CDC04EDB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371600"/>
            <a:ext cx="8001000" cy="838200"/>
          </a:xfrm>
        </p:spPr>
        <p:txBody>
          <a:bodyPr>
            <a:noAutofit/>
          </a:bodyPr>
          <a:lstStyle/>
          <a:p>
            <a:r>
              <a:rPr lang="el-GR" sz="3000" b="1" dirty="0">
                <a:solidFill>
                  <a:schemeClr val="tx1"/>
                </a:solidFill>
                <a:effectLst/>
                <a:latin typeface="Calibri" pitchFamily="34" charset="0"/>
                <a:cs typeface="Calibri" pitchFamily="34" charset="0"/>
              </a:rPr>
              <a:t>Κριτήρια επιλογής του </a:t>
            </a:r>
            <a:r>
              <a:rPr lang="el-GR" sz="3000" b="1" dirty="0" smtClean="0">
                <a:solidFill>
                  <a:schemeClr val="tx1"/>
                </a:solidFill>
                <a:effectLst/>
                <a:latin typeface="Calibri" pitchFamily="34" charset="0"/>
                <a:cs typeface="Calibri" pitchFamily="34" charset="0"/>
              </a:rPr>
              <a:t>θέματος</a:t>
            </a:r>
            <a:br>
              <a:rPr lang="el-GR" sz="3000" b="1" dirty="0" smtClean="0">
                <a:solidFill>
                  <a:schemeClr val="tx1"/>
                </a:solidFill>
                <a:effectLst/>
                <a:latin typeface="Calibri" pitchFamily="34" charset="0"/>
                <a:cs typeface="Calibri" pitchFamily="34" charset="0"/>
              </a:rPr>
            </a:br>
            <a:endParaRPr lang="el-GR" sz="3000" b="1" dirty="0">
              <a:solidFill>
                <a:schemeClr val="tx1"/>
              </a:solidFill>
              <a:effectLst/>
              <a:latin typeface="Calibri" pitchFamily="34" charset="0"/>
              <a:cs typeface="Calibri" pitchFamily="34" charset="0"/>
            </a:endParaRPr>
          </a:p>
        </p:txBody>
      </p:sp>
      <p:sp>
        <p:nvSpPr>
          <p:cNvPr id="5" name="Content Placeholder 4"/>
          <p:cNvSpPr>
            <a:spLocks noGrp="1"/>
          </p:cNvSpPr>
          <p:nvPr>
            <p:ph idx="1"/>
          </p:nvPr>
        </p:nvSpPr>
        <p:spPr>
          <a:xfrm>
            <a:off x="0" y="5715016"/>
            <a:ext cx="8686800" cy="609584"/>
          </a:xfrm>
        </p:spPr>
        <p:txBody>
          <a:bodyPr>
            <a:normAutofit fontScale="25000" lnSpcReduction="20000"/>
          </a:bodyPr>
          <a:lstStyle/>
          <a:p>
            <a:pPr fontAlgn="t">
              <a:buNone/>
            </a:pPr>
            <a:endParaRPr lang="el-GR" sz="2400" b="1" dirty="0"/>
          </a:p>
          <a:p>
            <a:pPr fontAlgn="t"/>
            <a:endParaRPr lang="el-GR" sz="2400" dirty="0" smtClean="0"/>
          </a:p>
          <a:p>
            <a:pPr fontAlgn="t"/>
            <a:endParaRPr lang="el-GR" sz="2400" dirty="0" smtClean="0"/>
          </a:p>
          <a:p>
            <a:pPr fontAlgn="t"/>
            <a:endParaRPr lang="el-GR" sz="2400" dirty="0" smtClean="0"/>
          </a:p>
          <a:p>
            <a:pPr fontAlgn="t"/>
            <a:endParaRPr lang="el-GR" sz="2400" dirty="0" smtClean="0"/>
          </a:p>
          <a:p>
            <a:pPr fontAlgn="t"/>
            <a:r>
              <a:rPr lang="el-GR" sz="2400" dirty="0" smtClean="0"/>
              <a:t>Τα παιδιά να κατανοούν βασικές έννοιες, για το </a:t>
            </a:r>
            <a:r>
              <a:rPr lang="el-GR" sz="2400" dirty="0" err="1" smtClean="0"/>
              <a:t>οικοσύστμα</a:t>
            </a:r>
            <a:r>
              <a:rPr lang="el-GR" sz="2400" dirty="0" smtClean="0"/>
              <a:t> του δάσους, τα φυτά, τα ζώα, για τους κινδύνους και την προστασία των δασών. Ενίσχυση της ανάπτυξης δεξιοτήτων παρατήρησης, κριτικής σκέψης και φαντασίας.</a:t>
            </a:r>
            <a:endParaRPr lang="el-GR" sz="2400" dirty="0"/>
          </a:p>
          <a:p>
            <a:pPr fontAlgn="t"/>
            <a:endParaRPr lang="el-GR" sz="2400" dirty="0"/>
          </a:p>
          <a:p>
            <a:pPr fontAlgn="t">
              <a:buNone/>
            </a:pPr>
            <a:endParaRPr lang="el-GR" sz="2400" dirty="0"/>
          </a:p>
          <a:p>
            <a:pPr fontAlgn="t"/>
            <a:endParaRPr lang="el-GR" sz="2400" dirty="0"/>
          </a:p>
          <a:p>
            <a:pPr fontAlgn="t"/>
            <a:endParaRPr lang="el-GR" sz="2400" dirty="0"/>
          </a:p>
          <a:p>
            <a:endParaRPr lang="el-GR" sz="2400" dirty="0"/>
          </a:p>
          <a:p>
            <a:pPr>
              <a:buNone/>
            </a:pPr>
            <a:endParaRPr lang="el-GR" sz="24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5</a:t>
            </a:fld>
            <a:endParaRPr lang="en-US"/>
          </a:p>
        </p:txBody>
      </p:sp>
      <p:sp>
        <p:nvSpPr>
          <p:cNvPr id="3" name="Content Placeholder 2">
            <a:extLst>
              <a:ext uri="{FF2B5EF4-FFF2-40B4-BE49-F238E27FC236}">
                <a16:creationId xmlns="" xmlns:a16="http://schemas.microsoft.com/office/drawing/2014/main" id="{93B488C2-D6C7-93C1-A66C-C9336DA1A751}"/>
              </a:ext>
            </a:extLst>
          </p:cNvPr>
          <p:cNvSpPr txBox="1">
            <a:spLocks/>
          </p:cNvSpPr>
          <p:nvPr/>
        </p:nvSpPr>
        <p:spPr>
          <a:xfrm>
            <a:off x="1643042" y="4071942"/>
            <a:ext cx="7272358" cy="228282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4" name="Ομάδα 3">
            <a:extLst>
              <a:ext uri="{FF2B5EF4-FFF2-40B4-BE49-F238E27FC236}">
                <a16:creationId xmlns="" xmlns:a16="http://schemas.microsoft.com/office/drawing/2014/main" id="{176D7B89-327C-6D5F-A06E-A646AA0B4365}"/>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947E34DB-5AA0-8358-0153-271F666B8059}"/>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7" name="Εικόνα 6">
              <a:extLst>
                <a:ext uri="{FF2B5EF4-FFF2-40B4-BE49-F238E27FC236}">
                  <a16:creationId xmlns="" xmlns:a16="http://schemas.microsoft.com/office/drawing/2014/main" id="{2D816943-CE9F-4EAE-C5E0-BA0540DE66E8}"/>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8" name="Εικόνα 7"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0EC44904-45B8-30A6-3533-1CCC280F258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0" name="9 - Ορθογώνιο"/>
          <p:cNvSpPr/>
          <p:nvPr/>
        </p:nvSpPr>
        <p:spPr>
          <a:xfrm>
            <a:off x="1428728" y="2071678"/>
            <a:ext cx="6858048" cy="369332"/>
          </a:xfrm>
          <a:prstGeom prst="rect">
            <a:avLst/>
          </a:prstGeom>
        </p:spPr>
        <p:txBody>
          <a:bodyPr wrap="square">
            <a:spAutoFit/>
          </a:bodyPr>
          <a:lstStyle/>
          <a:p>
            <a:pPr>
              <a:buFont typeface="Arial" pitchFamily="34" charset="0"/>
              <a:buChar char="•"/>
            </a:pPr>
            <a:r>
              <a:rPr lang="el-GR" dirty="0" smtClean="0"/>
              <a:t> </a:t>
            </a:r>
            <a:r>
              <a:rPr lang="el-GR" dirty="0" err="1" smtClean="0"/>
              <a:t>Ενεργος</a:t>
            </a:r>
            <a:r>
              <a:rPr lang="el-GR" dirty="0" smtClean="0"/>
              <a:t> Συμμετοχή των παιδιών</a:t>
            </a:r>
            <a:endParaRPr lang="el-GR" dirty="0"/>
          </a:p>
        </p:txBody>
      </p:sp>
      <p:sp>
        <p:nvSpPr>
          <p:cNvPr id="18" name="17 - Ορθογώνιο"/>
          <p:cNvSpPr/>
          <p:nvPr/>
        </p:nvSpPr>
        <p:spPr>
          <a:xfrm>
            <a:off x="1500166" y="2571744"/>
            <a:ext cx="6643734" cy="1200329"/>
          </a:xfrm>
          <a:prstGeom prst="rect">
            <a:avLst/>
          </a:prstGeom>
        </p:spPr>
        <p:txBody>
          <a:bodyPr wrap="square">
            <a:spAutoFit/>
          </a:bodyPr>
          <a:lstStyle/>
          <a:p>
            <a:pPr>
              <a:buFont typeface="Arial" pitchFamily="34" charset="0"/>
              <a:buChar char="•"/>
            </a:pPr>
            <a:r>
              <a:rPr lang="el-GR" dirty="0" smtClean="0"/>
              <a:t> </a:t>
            </a:r>
            <a:r>
              <a:rPr lang="el-GR" dirty="0" err="1" smtClean="0"/>
              <a:t>Εκπαιδευτικα</a:t>
            </a:r>
            <a:r>
              <a:rPr lang="el-GR" dirty="0" smtClean="0"/>
              <a:t> </a:t>
            </a:r>
            <a:r>
              <a:rPr lang="el-GR" dirty="0" err="1" smtClean="0"/>
              <a:t>αποτελέσματα:Τα</a:t>
            </a:r>
            <a:r>
              <a:rPr lang="el-GR" dirty="0" smtClean="0"/>
              <a:t> παιδιά να </a:t>
            </a:r>
            <a:r>
              <a:rPr lang="el-GR" dirty="0" err="1" smtClean="0"/>
              <a:t>κατανοόυν</a:t>
            </a:r>
            <a:r>
              <a:rPr lang="el-GR" dirty="0" smtClean="0"/>
              <a:t> βασικές έννοιες για το οικοσύστημα του δάσους, τα </a:t>
            </a:r>
            <a:r>
              <a:rPr lang="el-GR" dirty="0" err="1" smtClean="0"/>
              <a:t>φυτα</a:t>
            </a:r>
            <a:r>
              <a:rPr lang="el-GR" dirty="0" smtClean="0"/>
              <a:t> , τα ζώα, για τους κινδύνους και την προστασία των </a:t>
            </a:r>
            <a:r>
              <a:rPr lang="el-GR" dirty="0" err="1" smtClean="0"/>
              <a:t>δασών.Ενίσχυση</a:t>
            </a:r>
            <a:r>
              <a:rPr lang="el-GR" dirty="0" smtClean="0"/>
              <a:t> ανάπτυξης δεξιοτήτων παρατήρησης, κριτικής σκέψης και φαντασίας</a:t>
            </a:r>
            <a:endParaRPr lang="el-GR" dirty="0"/>
          </a:p>
        </p:txBody>
      </p:sp>
      <p:sp>
        <p:nvSpPr>
          <p:cNvPr id="19" name="18 - Ορθογώνιο"/>
          <p:cNvSpPr/>
          <p:nvPr/>
        </p:nvSpPr>
        <p:spPr>
          <a:xfrm>
            <a:off x="1571604" y="3786190"/>
            <a:ext cx="6858048" cy="369332"/>
          </a:xfrm>
          <a:prstGeom prst="rect">
            <a:avLst/>
          </a:prstGeom>
        </p:spPr>
        <p:txBody>
          <a:bodyPr wrap="square">
            <a:spAutoFit/>
          </a:bodyPr>
          <a:lstStyle/>
          <a:p>
            <a:pPr>
              <a:buFont typeface="Arial" pitchFamily="34" charset="0"/>
              <a:buChar char="•"/>
            </a:pPr>
            <a:r>
              <a:rPr lang="el-GR" dirty="0" smtClean="0"/>
              <a:t> </a:t>
            </a:r>
            <a:r>
              <a:rPr lang="el-GR" dirty="0" err="1" smtClean="0"/>
              <a:t>Διαθεματικότητα</a:t>
            </a:r>
            <a:endParaRPr lang="el-GR" dirty="0"/>
          </a:p>
        </p:txBody>
      </p:sp>
      <p:sp>
        <p:nvSpPr>
          <p:cNvPr id="20" name="19 - Ορθογώνιο"/>
          <p:cNvSpPr/>
          <p:nvPr/>
        </p:nvSpPr>
        <p:spPr>
          <a:xfrm>
            <a:off x="1500166" y="4214818"/>
            <a:ext cx="6858048" cy="369332"/>
          </a:xfrm>
          <a:prstGeom prst="rect">
            <a:avLst/>
          </a:prstGeom>
        </p:spPr>
        <p:txBody>
          <a:bodyPr wrap="square">
            <a:spAutoFit/>
          </a:bodyPr>
          <a:lstStyle/>
          <a:p>
            <a:pPr>
              <a:buFont typeface="Arial" pitchFamily="34" charset="0"/>
              <a:buChar char="•"/>
            </a:pPr>
            <a:r>
              <a:rPr lang="el-GR" dirty="0" smtClean="0"/>
              <a:t> Ενίσχυση δημιουργικότητας</a:t>
            </a:r>
            <a:endParaRPr lang="el-GR" dirty="0"/>
          </a:p>
        </p:txBody>
      </p:sp>
      <p:sp>
        <p:nvSpPr>
          <p:cNvPr id="21" name="20 - Ορθογώνιο"/>
          <p:cNvSpPr/>
          <p:nvPr/>
        </p:nvSpPr>
        <p:spPr>
          <a:xfrm>
            <a:off x="1500166" y="4643446"/>
            <a:ext cx="6858048" cy="369332"/>
          </a:xfrm>
          <a:prstGeom prst="rect">
            <a:avLst/>
          </a:prstGeom>
        </p:spPr>
        <p:txBody>
          <a:bodyPr wrap="square">
            <a:spAutoFit/>
          </a:bodyPr>
          <a:lstStyle/>
          <a:p>
            <a:pPr>
              <a:buFont typeface="Arial" pitchFamily="34" charset="0"/>
              <a:buChar char="•"/>
            </a:pPr>
            <a:r>
              <a:rPr lang="el-GR" dirty="0" smtClean="0"/>
              <a:t> Εκπαίδευση στην προστασία του περιβάλλοντος</a:t>
            </a:r>
            <a:endParaRPr lang="el-GR" dirty="0"/>
          </a:p>
        </p:txBody>
      </p:sp>
      <p:sp>
        <p:nvSpPr>
          <p:cNvPr id="23" name="22 - Ορθογώνιο"/>
          <p:cNvSpPr/>
          <p:nvPr/>
        </p:nvSpPr>
        <p:spPr>
          <a:xfrm>
            <a:off x="1643042" y="5143512"/>
            <a:ext cx="6858048" cy="369332"/>
          </a:xfrm>
          <a:prstGeom prst="rect">
            <a:avLst/>
          </a:prstGeom>
        </p:spPr>
        <p:txBody>
          <a:bodyPr wrap="square">
            <a:spAutoFit/>
          </a:bodyPr>
          <a:lstStyle/>
          <a:p>
            <a:pPr>
              <a:buFont typeface="Arial" pitchFamily="34" charset="0"/>
              <a:buChar char="•"/>
            </a:pPr>
            <a:r>
              <a:rPr lang="el-GR" dirty="0" smtClean="0"/>
              <a:t> Αξιολόγηση -Ανατροφοδότηση</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295400"/>
            <a:ext cx="5181600" cy="1143000"/>
          </a:xfrm>
        </p:spPr>
        <p:txBody>
          <a:bodyPr>
            <a:noAutofit/>
          </a:bodyPr>
          <a:lstStyle/>
          <a:p>
            <a:r>
              <a:rPr lang="el-GR" sz="3000" b="1" dirty="0" smtClean="0">
                <a:solidFill>
                  <a:schemeClr val="tx1"/>
                </a:solidFill>
                <a:effectLst/>
                <a:latin typeface="Calibri" pitchFamily="34" charset="0"/>
                <a:cs typeface="Calibri" pitchFamily="34" charset="0"/>
              </a:rPr>
              <a:t>Σκοπός-Στόχοι</a:t>
            </a:r>
            <a:endParaRPr lang="el-GR" sz="3000" b="1" dirty="0">
              <a:solidFill>
                <a:schemeClr val="tx1"/>
              </a:solidFill>
              <a:effectLst/>
              <a:latin typeface="Calibri" pitchFamily="34" charset="0"/>
              <a:cs typeface="Calibri" pitchFamily="34" charset="0"/>
            </a:endParaRPr>
          </a:p>
        </p:txBody>
      </p:sp>
      <p:sp>
        <p:nvSpPr>
          <p:cNvPr id="5" name="Content Placeholder 4"/>
          <p:cNvSpPr>
            <a:spLocks noGrp="1"/>
          </p:cNvSpPr>
          <p:nvPr>
            <p:ph idx="1"/>
          </p:nvPr>
        </p:nvSpPr>
        <p:spPr>
          <a:xfrm>
            <a:off x="1571604" y="5643578"/>
            <a:ext cx="7419996" cy="406385"/>
          </a:xfrm>
        </p:spPr>
        <p:txBody>
          <a:bodyPr>
            <a:normAutofit fontScale="92500" lnSpcReduction="10000"/>
          </a:bodyPr>
          <a:lstStyle/>
          <a:p>
            <a:pPr fontAlgn="t">
              <a:buNone/>
            </a:pPr>
            <a:endParaRPr lang="el-GR" sz="2400" dirty="0"/>
          </a:p>
          <a:p>
            <a:endParaRPr lang="el-GR" sz="2400" dirty="0"/>
          </a:p>
          <a:p>
            <a:pPr>
              <a:buNone/>
            </a:pPr>
            <a:endParaRPr lang="el-GR" sz="2400" dirty="0"/>
          </a:p>
        </p:txBody>
      </p:sp>
      <p:sp>
        <p:nvSpPr>
          <p:cNvPr id="13" name="Slide Number Placeholder 12"/>
          <p:cNvSpPr>
            <a:spLocks noGrp="1"/>
          </p:cNvSpPr>
          <p:nvPr>
            <p:ph type="sldNum" sz="quarter" idx="12"/>
          </p:nvPr>
        </p:nvSpPr>
        <p:spPr/>
        <p:txBody>
          <a:bodyPr/>
          <a:lstStyle/>
          <a:p>
            <a:fld id="{B6F15528-21DE-4FAA-801E-634DDDAF4B2B}" type="slidenum">
              <a:rPr lang="en-US" smtClean="0"/>
              <a:pPr/>
              <a:t>6</a:t>
            </a:fld>
            <a:endParaRPr lang="en-US"/>
          </a:p>
        </p:txBody>
      </p:sp>
      <p:sp>
        <p:nvSpPr>
          <p:cNvPr id="25" name="Content Placeholder 4"/>
          <p:cNvSpPr txBox="1">
            <a:spLocks/>
          </p:cNvSpPr>
          <p:nvPr/>
        </p:nvSpPr>
        <p:spPr>
          <a:xfrm>
            <a:off x="457200" y="2362200"/>
            <a:ext cx="8686800" cy="4038600"/>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None/>
              <a:tabLst/>
              <a:defRPr/>
            </a:pPr>
            <a:endParaRPr kumimoji="0" lang="el-GR" sz="2400" b="1"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1"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3" name="Content Placeholder 2">
            <a:extLst>
              <a:ext uri="{FF2B5EF4-FFF2-40B4-BE49-F238E27FC236}">
                <a16:creationId xmlns="" xmlns:a16="http://schemas.microsoft.com/office/drawing/2014/main" id="{DF28D033-4525-E2DB-05B2-294D0DA8C7B3}"/>
              </a:ext>
            </a:extLst>
          </p:cNvPr>
          <p:cNvSpPr txBox="1">
            <a:spLocks/>
          </p:cNvSpPr>
          <p:nvPr/>
        </p:nvSpPr>
        <p:spPr>
          <a:xfrm>
            <a:off x="533400" y="2384462"/>
            <a:ext cx="8382000" cy="3970301"/>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4" name="Ομάδα 3">
            <a:extLst>
              <a:ext uri="{FF2B5EF4-FFF2-40B4-BE49-F238E27FC236}">
                <a16:creationId xmlns="" xmlns:a16="http://schemas.microsoft.com/office/drawing/2014/main" id="{098C6E57-1E6D-985E-5E24-0891A14BAEDB}"/>
              </a:ext>
            </a:extLst>
          </p:cNvPr>
          <p:cNvGrpSpPr/>
          <p:nvPr/>
        </p:nvGrpSpPr>
        <p:grpSpPr>
          <a:xfrm>
            <a:off x="1554789" y="-28545"/>
            <a:ext cx="6233135" cy="1235218"/>
            <a:chOff x="1543923" y="0"/>
            <a:chExt cx="6233135" cy="1235218"/>
          </a:xfrm>
        </p:grpSpPr>
        <p:pic>
          <p:nvPicPr>
            <p:cNvPr id="6" name="Εικόνα 5"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7BF15C69-0EE4-29A0-3771-7034F471612C}"/>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7" name="Εικόνα 6">
              <a:extLst>
                <a:ext uri="{FF2B5EF4-FFF2-40B4-BE49-F238E27FC236}">
                  <a16:creationId xmlns="" xmlns:a16="http://schemas.microsoft.com/office/drawing/2014/main" id="{03A2905D-EBF5-A373-819B-46E3EACC1880}"/>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8" name="Εικόνα 7"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1BFFAF03-1611-AA0C-A03D-06FA74D839A6}"/>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1" name="10 - Ορθογώνιο"/>
          <p:cNvSpPr/>
          <p:nvPr/>
        </p:nvSpPr>
        <p:spPr>
          <a:xfrm>
            <a:off x="1428728" y="2071678"/>
            <a:ext cx="6858048" cy="646331"/>
          </a:xfrm>
          <a:prstGeom prst="rect">
            <a:avLst/>
          </a:prstGeom>
        </p:spPr>
        <p:txBody>
          <a:bodyPr wrap="square">
            <a:spAutoFit/>
          </a:bodyPr>
          <a:lstStyle/>
          <a:p>
            <a:pPr>
              <a:buFont typeface="Arial" pitchFamily="34" charset="0"/>
              <a:buChar char="•"/>
            </a:pPr>
            <a:r>
              <a:rPr lang="el-GR" dirty="0" smtClean="0"/>
              <a:t> Συνειδητοποίηση της αξίας του περιβάλλοντος και της ανάγκης για την προστασία του.</a:t>
            </a:r>
            <a:endParaRPr lang="el-GR" dirty="0"/>
          </a:p>
        </p:txBody>
      </p:sp>
      <p:sp>
        <p:nvSpPr>
          <p:cNvPr id="12" name="11 - Ορθογώνιο"/>
          <p:cNvSpPr/>
          <p:nvPr/>
        </p:nvSpPr>
        <p:spPr>
          <a:xfrm>
            <a:off x="1428728" y="2714620"/>
            <a:ext cx="6429420" cy="369332"/>
          </a:xfrm>
          <a:prstGeom prst="rect">
            <a:avLst/>
          </a:prstGeom>
        </p:spPr>
        <p:txBody>
          <a:bodyPr wrap="square">
            <a:spAutoFit/>
          </a:bodyPr>
          <a:lstStyle/>
          <a:p>
            <a:pPr>
              <a:buFont typeface="Arial" pitchFamily="34" charset="0"/>
              <a:buChar char="•"/>
            </a:pPr>
            <a:r>
              <a:rPr lang="el-GR" dirty="0" smtClean="0"/>
              <a:t> Εκπαίδευση  βιοποικιλότητας και την οικολογίας</a:t>
            </a:r>
            <a:endParaRPr lang="el-GR" dirty="0"/>
          </a:p>
        </p:txBody>
      </p:sp>
      <p:sp>
        <p:nvSpPr>
          <p:cNvPr id="14" name="13 - Ορθογώνιο"/>
          <p:cNvSpPr/>
          <p:nvPr/>
        </p:nvSpPr>
        <p:spPr>
          <a:xfrm>
            <a:off x="1500166" y="3143248"/>
            <a:ext cx="6429420" cy="646331"/>
          </a:xfrm>
          <a:prstGeom prst="rect">
            <a:avLst/>
          </a:prstGeom>
        </p:spPr>
        <p:txBody>
          <a:bodyPr wrap="square">
            <a:spAutoFit/>
          </a:bodyPr>
          <a:lstStyle/>
          <a:p>
            <a:pPr>
              <a:buFont typeface="Arial" pitchFamily="34" charset="0"/>
              <a:buChar char="•"/>
            </a:pPr>
            <a:r>
              <a:rPr lang="el-GR" dirty="0" smtClean="0"/>
              <a:t>Ανάπτυξη </a:t>
            </a:r>
            <a:r>
              <a:rPr lang="el-GR" dirty="0" err="1" smtClean="0"/>
              <a:t>κοινωνικης</a:t>
            </a:r>
            <a:r>
              <a:rPr lang="el-GR" dirty="0" smtClean="0"/>
              <a:t> και </a:t>
            </a:r>
            <a:r>
              <a:rPr lang="el-GR" dirty="0" err="1" smtClean="0"/>
              <a:t>συναισθηματικης</a:t>
            </a:r>
            <a:r>
              <a:rPr lang="el-GR" dirty="0" smtClean="0"/>
              <a:t> μάθησης μέσα από την εμπειρία</a:t>
            </a:r>
            <a:endParaRPr lang="el-GR" dirty="0"/>
          </a:p>
        </p:txBody>
      </p:sp>
      <p:sp>
        <p:nvSpPr>
          <p:cNvPr id="15" name="14 - Ορθογώνιο"/>
          <p:cNvSpPr/>
          <p:nvPr/>
        </p:nvSpPr>
        <p:spPr>
          <a:xfrm>
            <a:off x="1500166" y="3786190"/>
            <a:ext cx="6143668" cy="646331"/>
          </a:xfrm>
          <a:prstGeom prst="rect">
            <a:avLst/>
          </a:prstGeom>
        </p:spPr>
        <p:txBody>
          <a:bodyPr wrap="square">
            <a:spAutoFit/>
          </a:bodyPr>
          <a:lstStyle/>
          <a:p>
            <a:pPr>
              <a:buFont typeface="Arial" pitchFamily="34" charset="0"/>
              <a:buChar char="•"/>
            </a:pPr>
            <a:r>
              <a:rPr lang="el-GR" dirty="0" smtClean="0"/>
              <a:t> Επαφή με την φύση σαν </a:t>
            </a:r>
            <a:r>
              <a:rPr lang="el-GR" dirty="0" err="1" smtClean="0"/>
              <a:t>προαγωγος</a:t>
            </a:r>
            <a:r>
              <a:rPr lang="el-GR" dirty="0" smtClean="0"/>
              <a:t> της ευημερίας και ψυχικής υγείας</a:t>
            </a:r>
            <a:endParaRPr lang="el-GR" dirty="0"/>
          </a:p>
        </p:txBody>
      </p:sp>
      <p:sp>
        <p:nvSpPr>
          <p:cNvPr id="16" name="15 - Ορθογώνιο"/>
          <p:cNvSpPr/>
          <p:nvPr/>
        </p:nvSpPr>
        <p:spPr>
          <a:xfrm>
            <a:off x="1500166" y="4500570"/>
            <a:ext cx="6215106" cy="646331"/>
          </a:xfrm>
          <a:prstGeom prst="rect">
            <a:avLst/>
          </a:prstGeom>
        </p:spPr>
        <p:txBody>
          <a:bodyPr wrap="square">
            <a:spAutoFit/>
          </a:bodyPr>
          <a:lstStyle/>
          <a:p>
            <a:pPr>
              <a:buFont typeface="Arial" pitchFamily="34" charset="0"/>
              <a:buChar char="•"/>
            </a:pPr>
            <a:r>
              <a:rPr lang="el-GR" dirty="0" smtClean="0"/>
              <a:t>Ανάπτυξη παρατήρησης, κριτικής σκέψης και δημιουργικότητας  </a:t>
            </a:r>
            <a:endParaRPr lang="el-GR" dirty="0"/>
          </a:p>
        </p:txBody>
      </p:sp>
      <p:sp>
        <p:nvSpPr>
          <p:cNvPr id="18" name="17 - Ορθογώνιο"/>
          <p:cNvSpPr/>
          <p:nvPr/>
        </p:nvSpPr>
        <p:spPr>
          <a:xfrm>
            <a:off x="1428728" y="5143512"/>
            <a:ext cx="6643734" cy="646331"/>
          </a:xfrm>
          <a:prstGeom prst="rect">
            <a:avLst/>
          </a:prstGeom>
        </p:spPr>
        <p:txBody>
          <a:bodyPr wrap="square">
            <a:spAutoFit/>
          </a:bodyPr>
          <a:lstStyle/>
          <a:p>
            <a:pPr>
              <a:buFont typeface="Arial" pitchFamily="34" charset="0"/>
              <a:buChar char="•"/>
            </a:pPr>
            <a:r>
              <a:rPr lang="el-GR" dirty="0" smtClean="0"/>
              <a:t>Ανάληψη πρωτοβουλιών για ενίσχυση δεξιοτήτων του μελλοντικού αυριανού ενεργού πολίτη </a:t>
            </a:r>
            <a:endParaRPr lang="el-GR" dirty="0"/>
          </a:p>
        </p:txBody>
      </p:sp>
      <p:sp>
        <p:nvSpPr>
          <p:cNvPr id="22" name="21 - Ορθογώνιο"/>
          <p:cNvSpPr/>
          <p:nvPr/>
        </p:nvSpPr>
        <p:spPr>
          <a:xfrm>
            <a:off x="1571604" y="5715016"/>
            <a:ext cx="6643734" cy="646331"/>
          </a:xfrm>
          <a:prstGeom prst="rect">
            <a:avLst/>
          </a:prstGeom>
        </p:spPr>
        <p:txBody>
          <a:bodyPr wrap="square">
            <a:spAutoFit/>
          </a:bodyPr>
          <a:lstStyle/>
          <a:p>
            <a:pPr>
              <a:buFont typeface="Arial" pitchFamily="34" charset="0"/>
              <a:buChar char="•"/>
            </a:pPr>
            <a:r>
              <a:rPr lang="el-GR" dirty="0" smtClean="0"/>
              <a:t>Εκπαίδευση εκτός τάξης</a:t>
            </a:r>
          </a:p>
          <a:p>
            <a:r>
              <a:rPr lang="el-GR" dirty="0" smtClean="0"/>
              <a:t> </a:t>
            </a:r>
            <a:endParaRPr lang="el-GR" dirty="0"/>
          </a:p>
        </p:txBody>
      </p:sp>
      <p:sp>
        <p:nvSpPr>
          <p:cNvPr id="23" name="22 - Ορθογώνιο"/>
          <p:cNvSpPr/>
          <p:nvPr/>
        </p:nvSpPr>
        <p:spPr>
          <a:xfrm>
            <a:off x="1571604" y="6143644"/>
            <a:ext cx="6643734" cy="646331"/>
          </a:xfrm>
          <a:prstGeom prst="rect">
            <a:avLst/>
          </a:prstGeom>
        </p:spPr>
        <p:txBody>
          <a:bodyPr wrap="square">
            <a:spAutoFit/>
          </a:bodyPr>
          <a:lstStyle/>
          <a:p>
            <a:pPr>
              <a:buFont typeface="Arial" pitchFamily="34" charset="0"/>
              <a:buChar char="•"/>
            </a:pPr>
            <a:r>
              <a:rPr lang="el-GR" dirty="0" smtClean="0"/>
              <a:t>Επαφή με την Τέχνη</a:t>
            </a:r>
          </a:p>
          <a:p>
            <a:r>
              <a:rPr lang="el-GR" dirty="0" smtClean="0"/>
              <a:t>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7A6260D2-BD28-FD6B-8957-33130B5A3B8A}"/>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CB82D625-6CED-ECFE-B102-8F9ADE23AA74}"/>
              </a:ext>
            </a:extLst>
          </p:cNvPr>
          <p:cNvSpPr>
            <a:spLocks noGrp="1"/>
          </p:cNvSpPr>
          <p:nvPr>
            <p:ph type="title"/>
          </p:nvPr>
        </p:nvSpPr>
        <p:spPr>
          <a:xfrm>
            <a:off x="1524000" y="466275"/>
            <a:ext cx="7125035" cy="998924"/>
          </a:xfrm>
        </p:spPr>
        <p:txBody>
          <a:bodyPr>
            <a:noAutofit/>
          </a:bodyPr>
          <a:lstStyle/>
          <a:p>
            <a:pPr algn="ctr"/>
            <a: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 ποια από τις </a:t>
            </a:r>
            <a:r>
              <a:rPr lang="el-G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παρακάτω θεματικές ενότητες </a:t>
            </a:r>
            <a: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του δικτύου ασχοληθήκατε </a:t>
            </a:r>
            <a:r>
              <a:rPr lang="el-G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(σημειώστε ένα ή/και περισσότερα)</a:t>
            </a:r>
            <a: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b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l-GR"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Περισσότερα για τις θεματικές ενότητες και τι περιλαμβάνει η καθεμία, δείτε στη διεθνή ιστοσελίδα του δικτύου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https://www.leaf.global/themes</a:t>
            </a:r>
            <a:r>
              <a:rPr lang="el-GR"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4" name="Εικόνα 3"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45A1F84F-39AF-AEE0-15CD-4632848FCA8F}"/>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6317" y="5873484"/>
            <a:ext cx="613468" cy="920585"/>
          </a:xfrm>
          <a:prstGeom prst="rect">
            <a:avLst/>
          </a:prstGeom>
        </p:spPr>
      </p:pic>
      <p:pic>
        <p:nvPicPr>
          <p:cNvPr id="5" name="Εικόνα 4">
            <a:extLst>
              <a:ext uri="{FF2B5EF4-FFF2-40B4-BE49-F238E27FC236}">
                <a16:creationId xmlns="" xmlns:a16="http://schemas.microsoft.com/office/drawing/2014/main" id="{50EE2664-684D-BB76-3640-FA8C7AE7B9F1}"/>
              </a:ext>
            </a:extLst>
          </p:cNvPr>
          <p:cNvPicPr>
            <a:picLocks noChangeAspect="1"/>
          </p:cNvPicPr>
          <p:nvPr/>
        </p:nvPicPr>
        <p:blipFill>
          <a:blip r:embed="rId4" cstate="print"/>
          <a:stretch>
            <a:fillRect/>
          </a:stretch>
        </p:blipFill>
        <p:spPr>
          <a:xfrm>
            <a:off x="8507159" y="5873484"/>
            <a:ext cx="534113" cy="920585"/>
          </a:xfrm>
          <a:prstGeom prst="rect">
            <a:avLst/>
          </a:prstGeom>
        </p:spPr>
      </p:pic>
      <p:pic>
        <p:nvPicPr>
          <p:cNvPr id="6" name="Εικόνα 5"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5A9ABC70-492E-A3F7-5E43-5E770F270227}"/>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642" y="78585"/>
            <a:ext cx="1635778" cy="787356"/>
          </a:xfrm>
          <a:prstGeom prst="rect">
            <a:avLst/>
          </a:prstGeom>
        </p:spPr>
      </p:pic>
      <p:pic>
        <p:nvPicPr>
          <p:cNvPr id="7" name="Εικόνα 6" descr="Εικόνα που περιέχει πράσινο, καρτούν&#10;&#10;Περιγραφή που δημιουργήθηκε αυτόματα">
            <a:extLst>
              <a:ext uri="{FF2B5EF4-FFF2-40B4-BE49-F238E27FC236}">
                <a16:creationId xmlns="" xmlns:a16="http://schemas.microsoft.com/office/drawing/2014/main" id="{F3FF2288-CCCE-35FC-D7AA-0489C70428E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104376" y="1664867"/>
            <a:ext cx="1100462" cy="880368"/>
          </a:xfrm>
          <a:prstGeom prst="rect">
            <a:avLst/>
          </a:prstGeom>
        </p:spPr>
      </p:pic>
      <p:pic>
        <p:nvPicPr>
          <p:cNvPr id="10" name="Εικόνα 9" descr="Εικόνα που περιέχει ελέφαντας, γραφικά, καρτούν, εικονογράφηση&#10;&#10;Περιγραφή που δημιουργήθηκε αυτόματα">
            <a:extLst>
              <a:ext uri="{FF2B5EF4-FFF2-40B4-BE49-F238E27FC236}">
                <a16:creationId xmlns="" xmlns:a16="http://schemas.microsoft.com/office/drawing/2014/main" id="{7B79B678-8B58-EFE9-3578-233FC3CE4F4D}"/>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104376" y="3019821"/>
            <a:ext cx="1100462" cy="880370"/>
          </a:xfrm>
          <a:prstGeom prst="rect">
            <a:avLst/>
          </a:prstGeom>
        </p:spPr>
      </p:pic>
      <p:pic>
        <p:nvPicPr>
          <p:cNvPr id="12" name="Εικόνα 11" descr="Εικόνα που περιέχει Σχεδίαση κινουμένων σχεδίων, καρτούν&#10;&#10;Περιγραφή που δημιουργήθηκε αυτόματα">
            <a:extLst>
              <a:ext uri="{FF2B5EF4-FFF2-40B4-BE49-F238E27FC236}">
                <a16:creationId xmlns="" xmlns:a16="http://schemas.microsoft.com/office/drawing/2014/main" id="{314C867F-81E3-F68F-650F-877023A1CB4B}"/>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1095195" y="5511355"/>
            <a:ext cx="1100463" cy="880370"/>
          </a:xfrm>
          <a:prstGeom prst="rect">
            <a:avLst/>
          </a:prstGeom>
        </p:spPr>
      </p:pic>
      <p:pic>
        <p:nvPicPr>
          <p:cNvPr id="13" name="Εικόνα 12" descr="Εικόνα που περιέχει φυτό, στιγμιότυπο οθόνης, εικονογράφηση, καρτούν&#10;&#10;Περιγραφή που δημιουργήθηκε αυτόματα">
            <a:extLst>
              <a:ext uri="{FF2B5EF4-FFF2-40B4-BE49-F238E27FC236}">
                <a16:creationId xmlns="" xmlns:a16="http://schemas.microsoft.com/office/drawing/2014/main" id="{EB566DD2-3E7C-90EC-8A67-4D434B7F3F6B}"/>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068878" y="4224374"/>
            <a:ext cx="1100461" cy="880370"/>
          </a:xfrm>
          <a:prstGeom prst="rect">
            <a:avLst/>
          </a:prstGeom>
        </p:spPr>
      </p:pic>
      <p:grpSp>
        <p:nvGrpSpPr>
          <p:cNvPr id="32" name="Ομάδα 31">
            <a:extLst>
              <a:ext uri="{FF2B5EF4-FFF2-40B4-BE49-F238E27FC236}">
                <a16:creationId xmlns="" xmlns:a16="http://schemas.microsoft.com/office/drawing/2014/main" id="{E7A8DFDB-DD97-A070-6C9F-91D06C4C8F7A}"/>
              </a:ext>
            </a:extLst>
          </p:cNvPr>
          <p:cNvGrpSpPr/>
          <p:nvPr/>
        </p:nvGrpSpPr>
        <p:grpSpPr>
          <a:xfrm>
            <a:off x="2166357" y="1912458"/>
            <a:ext cx="5120287" cy="907651"/>
            <a:chOff x="2139410" y="1559047"/>
            <a:chExt cx="4763097" cy="723429"/>
          </a:xfrm>
        </p:grpSpPr>
        <p:sp>
          <p:nvSpPr>
            <p:cNvPr id="16" name="TextBox 15">
              <a:extLst>
                <a:ext uri="{FF2B5EF4-FFF2-40B4-BE49-F238E27FC236}">
                  <a16:creationId xmlns="" xmlns:a16="http://schemas.microsoft.com/office/drawing/2014/main" id="{0289A61C-6F01-803C-6EAF-CAED00DB41E9}"/>
                </a:ext>
              </a:extLst>
            </p:cNvPr>
            <p:cNvSpPr txBox="1"/>
            <p:nvPr/>
          </p:nvSpPr>
          <p:spPr>
            <a:xfrm>
              <a:off x="2139410" y="1559047"/>
              <a:ext cx="4706680" cy="369332"/>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Οικοσυστήματα, Δάση &amp; Βιοποικιλότητα</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4" name="TextBox 23">
              <a:extLst>
                <a:ext uri="{FF2B5EF4-FFF2-40B4-BE49-F238E27FC236}">
                  <a16:creationId xmlns="" xmlns:a16="http://schemas.microsoft.com/office/drawing/2014/main" id="{E597D5E1-7DA4-1947-B8D6-9FEE765D5FBE}"/>
                </a:ext>
              </a:extLst>
            </p:cNvPr>
            <p:cNvSpPr txBox="1"/>
            <p:nvPr/>
          </p:nvSpPr>
          <p:spPr>
            <a:xfrm>
              <a:off x="6695958" y="1718266"/>
              <a:ext cx="206549" cy="564210"/>
            </a:xfrm>
            <a:prstGeom prst="rect">
              <a:avLst/>
            </a:prstGeom>
            <a:noFill/>
          </p:spPr>
          <p:txBody>
            <a:bodyPr wrap="square">
              <a:spAutoFit/>
            </a:bodyPr>
            <a:lstStyle/>
            <a:p>
              <a:r>
                <a:rPr lang="el-GR" sz="2000" b="1" dirty="0" smtClean="0">
                  <a:solidFill>
                    <a:srgbClr val="FF0000"/>
                  </a:solidFill>
                  <a:effectLst/>
                  <a:latin typeface="Calibri" panose="020F0502020204030204" pitchFamily="34" charset="0"/>
                  <a:ea typeface="Calibri" panose="020F0502020204030204" pitchFamily="34" charset="0"/>
                  <a:cs typeface="Calibri" panose="020F0502020204030204" pitchFamily="34" charset="0"/>
                </a:rPr>
                <a:t>χ</a:t>
              </a:r>
              <a:r>
                <a:rPr lang="da-DK" sz="2000" dirty="0" smtClean="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3" name="Ομάδα 32">
            <a:extLst>
              <a:ext uri="{FF2B5EF4-FFF2-40B4-BE49-F238E27FC236}">
                <a16:creationId xmlns="" xmlns:a16="http://schemas.microsoft.com/office/drawing/2014/main" id="{C7A8B040-4E8F-1137-FD04-EA537B9D0150}"/>
              </a:ext>
            </a:extLst>
          </p:cNvPr>
          <p:cNvGrpSpPr/>
          <p:nvPr/>
        </p:nvGrpSpPr>
        <p:grpSpPr>
          <a:xfrm>
            <a:off x="2204838" y="3197549"/>
            <a:ext cx="4933481" cy="660872"/>
            <a:chOff x="2189611" y="2505427"/>
            <a:chExt cx="4933481" cy="660872"/>
          </a:xfrm>
        </p:grpSpPr>
        <p:sp>
          <p:nvSpPr>
            <p:cNvPr id="17" name="TextBox 16">
              <a:extLst>
                <a:ext uri="{FF2B5EF4-FFF2-40B4-BE49-F238E27FC236}">
                  <a16:creationId xmlns="" xmlns:a16="http://schemas.microsoft.com/office/drawing/2014/main" id="{BA72FF36-05A3-0C03-7A58-1D7DCB5C283E}"/>
                </a:ext>
              </a:extLst>
            </p:cNvPr>
            <p:cNvSpPr txBox="1"/>
            <p:nvPr/>
          </p:nvSpPr>
          <p:spPr>
            <a:xfrm>
              <a:off x="2189611" y="2519968"/>
              <a:ext cx="4706680" cy="646331"/>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Οικοσυστήματα, Δάση &amp; Κλίμα</a:t>
              </a:r>
              <a:r>
                <a:rPr lang="el-GR"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i="1" dirty="0">
                  <a:latin typeface="Calibri" panose="020F0502020204030204" pitchFamily="34" charset="0"/>
                  <a:ea typeface="Calibri" panose="020F0502020204030204" pitchFamily="34" charset="0"/>
                  <a:cs typeface="Calibri" panose="020F0502020204030204" pitchFamily="34" charset="0"/>
                </a:rPr>
                <a:t>(δασικές πυρκαγιές- κίνδυνοι)</a:t>
              </a:r>
              <a:endParaRPr lang="en-US" i="1" dirty="0">
                <a:latin typeface="Calibri" panose="020F0502020204030204" pitchFamily="34" charset="0"/>
                <a:ea typeface="Calibri" panose="020F0502020204030204" pitchFamily="34" charset="0"/>
                <a:cs typeface="Calibri" panose="020F0502020204030204" pitchFamily="34" charset="0"/>
              </a:endParaRPr>
            </a:p>
          </p:txBody>
        </p:sp>
        <p:sp>
          <p:nvSpPr>
            <p:cNvPr id="25" name="TextBox 24">
              <a:extLst>
                <a:ext uri="{FF2B5EF4-FFF2-40B4-BE49-F238E27FC236}">
                  <a16:creationId xmlns="" xmlns:a16="http://schemas.microsoft.com/office/drawing/2014/main" id="{62BA17A1-1555-D351-548E-7B15FAFFF693}"/>
                </a:ext>
              </a:extLst>
            </p:cNvPr>
            <p:cNvSpPr txBox="1"/>
            <p:nvPr/>
          </p:nvSpPr>
          <p:spPr>
            <a:xfrm>
              <a:off x="6707678" y="2505427"/>
              <a:ext cx="415414" cy="400110"/>
            </a:xfrm>
            <a:prstGeom prst="rect">
              <a:avLst/>
            </a:prstGeom>
            <a:noFill/>
          </p:spPr>
          <p:txBody>
            <a:bodyPr wrap="square">
              <a:spAutoFit/>
            </a:bodyPr>
            <a:lstStyle/>
            <a:p>
              <a:r>
                <a:rPr lang="da-DK"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4" name="Ομάδα 33">
            <a:extLst>
              <a:ext uri="{FF2B5EF4-FFF2-40B4-BE49-F238E27FC236}">
                <a16:creationId xmlns="" xmlns:a16="http://schemas.microsoft.com/office/drawing/2014/main" id="{2EFA8CAB-0EA3-F17C-5ADF-AA42D251B226}"/>
              </a:ext>
            </a:extLst>
          </p:cNvPr>
          <p:cNvGrpSpPr/>
          <p:nvPr/>
        </p:nvGrpSpPr>
        <p:grpSpPr>
          <a:xfrm>
            <a:off x="2257893" y="4522018"/>
            <a:ext cx="4861332" cy="401760"/>
            <a:chOff x="2167488" y="3371987"/>
            <a:chExt cx="4861332" cy="401760"/>
          </a:xfrm>
        </p:grpSpPr>
        <p:sp>
          <p:nvSpPr>
            <p:cNvPr id="18" name="TextBox 17">
              <a:extLst>
                <a:ext uri="{FF2B5EF4-FFF2-40B4-BE49-F238E27FC236}">
                  <a16:creationId xmlns="" xmlns:a16="http://schemas.microsoft.com/office/drawing/2014/main" id="{82438189-1C89-8249-C3F8-FE3CE897F61C}"/>
                </a:ext>
              </a:extLst>
            </p:cNvPr>
            <p:cNvSpPr txBox="1"/>
            <p:nvPr/>
          </p:nvSpPr>
          <p:spPr>
            <a:xfrm>
              <a:off x="2167488" y="3404415"/>
              <a:ext cx="4706680" cy="369332"/>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Οικοσυστήματα, Δάση &amp; Καινοτομία</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6" name="TextBox 25">
              <a:extLst>
                <a:ext uri="{FF2B5EF4-FFF2-40B4-BE49-F238E27FC236}">
                  <a16:creationId xmlns="" xmlns:a16="http://schemas.microsoft.com/office/drawing/2014/main" id="{A20B5A7A-CC9E-1771-E137-2859BF98298D}"/>
                </a:ext>
              </a:extLst>
            </p:cNvPr>
            <p:cNvSpPr txBox="1"/>
            <p:nvPr/>
          </p:nvSpPr>
          <p:spPr>
            <a:xfrm>
              <a:off x="6613406" y="3371987"/>
              <a:ext cx="415414" cy="400110"/>
            </a:xfrm>
            <a:prstGeom prst="rect">
              <a:avLst/>
            </a:prstGeom>
            <a:noFill/>
          </p:spPr>
          <p:txBody>
            <a:bodyPr wrap="square">
              <a:spAutoFit/>
            </a:bodyPr>
            <a:lstStyle/>
            <a:p>
              <a:r>
                <a:rPr lang="da-DK"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5" name="Ομάδα 34">
            <a:extLst>
              <a:ext uri="{FF2B5EF4-FFF2-40B4-BE49-F238E27FC236}">
                <a16:creationId xmlns="" xmlns:a16="http://schemas.microsoft.com/office/drawing/2014/main" id="{E7A60DC4-0EDD-8DC4-8CA4-4066BE142321}"/>
              </a:ext>
            </a:extLst>
          </p:cNvPr>
          <p:cNvGrpSpPr/>
          <p:nvPr/>
        </p:nvGrpSpPr>
        <p:grpSpPr>
          <a:xfrm>
            <a:off x="2195658" y="5799957"/>
            <a:ext cx="4960391" cy="400110"/>
            <a:chOff x="2173823" y="4393964"/>
            <a:chExt cx="4960391" cy="400110"/>
          </a:xfrm>
        </p:grpSpPr>
        <p:sp>
          <p:nvSpPr>
            <p:cNvPr id="19" name="TextBox 18">
              <a:extLst>
                <a:ext uri="{FF2B5EF4-FFF2-40B4-BE49-F238E27FC236}">
                  <a16:creationId xmlns="" xmlns:a16="http://schemas.microsoft.com/office/drawing/2014/main" id="{A5DD2BAB-F951-9A4F-49D4-A2CD997449FA}"/>
                </a:ext>
              </a:extLst>
            </p:cNvPr>
            <p:cNvSpPr txBox="1"/>
            <p:nvPr/>
          </p:nvSpPr>
          <p:spPr>
            <a:xfrm>
              <a:off x="2173823" y="4409353"/>
              <a:ext cx="4706680" cy="369332"/>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Οικοσυστήματα, Δάση &amp; Κοινότητα</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7" name="TextBox 26">
              <a:extLst>
                <a:ext uri="{FF2B5EF4-FFF2-40B4-BE49-F238E27FC236}">
                  <a16:creationId xmlns="" xmlns:a16="http://schemas.microsoft.com/office/drawing/2014/main" id="{02B306EE-B156-28D5-A7A7-7330445A373E}"/>
                </a:ext>
              </a:extLst>
            </p:cNvPr>
            <p:cNvSpPr txBox="1"/>
            <p:nvPr/>
          </p:nvSpPr>
          <p:spPr>
            <a:xfrm>
              <a:off x="6718800" y="4393964"/>
              <a:ext cx="415414" cy="400110"/>
            </a:xfrm>
            <a:prstGeom prst="rect">
              <a:avLst/>
            </a:prstGeom>
            <a:noFill/>
          </p:spPr>
          <p:txBody>
            <a:bodyPr wrap="square">
              <a:spAutoFit/>
            </a:bodyPr>
            <a:lstStyle/>
            <a:p>
              <a:r>
                <a:rPr lang="da-DK"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Tree>
    <p:extLst>
      <p:ext uri="{BB962C8B-B14F-4D97-AF65-F5344CB8AC3E}">
        <p14:creationId xmlns="" xmlns:p14="http://schemas.microsoft.com/office/powerpoint/2010/main" val="3944769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 xmlns:a16="http://schemas.microsoft.com/office/drawing/2014/main" id="{D63F7AB6-A051-E513-A858-B92661996A8D}"/>
            </a:ext>
          </a:extLst>
        </p:cNvPr>
        <p:cNvGrpSpPr/>
        <p:nvPr/>
      </p:nvGrpSpPr>
      <p:grpSpPr>
        <a:xfrm>
          <a:off x="0" y="0"/>
          <a:ext cx="0" cy="0"/>
          <a:chOff x="0" y="0"/>
          <a:chExt cx="0" cy="0"/>
        </a:xfrm>
      </p:grpSpPr>
      <p:sp>
        <p:nvSpPr>
          <p:cNvPr id="2" name="Title 1">
            <a:extLst>
              <a:ext uri="{FF2B5EF4-FFF2-40B4-BE49-F238E27FC236}">
                <a16:creationId xmlns="" xmlns:a16="http://schemas.microsoft.com/office/drawing/2014/main" id="{4E1C1173-EC0B-9F60-9BF8-D88EF200E62B}"/>
              </a:ext>
            </a:extLst>
          </p:cNvPr>
          <p:cNvSpPr>
            <a:spLocks noGrp="1"/>
          </p:cNvSpPr>
          <p:nvPr>
            <p:ph type="title"/>
          </p:nvPr>
        </p:nvSpPr>
        <p:spPr>
          <a:xfrm>
            <a:off x="1752600" y="335742"/>
            <a:ext cx="7125035" cy="998924"/>
          </a:xfrm>
        </p:spPr>
        <p:txBody>
          <a:bodyPr>
            <a:noAutofit/>
          </a:bodyPr>
          <a:lstStyle/>
          <a:p>
            <a:pPr algn="ctr">
              <a:spcAft>
                <a:spcPts val="600"/>
              </a:spcAft>
            </a:pPr>
            <a: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Με ποια από τις </a:t>
            </a:r>
            <a:r>
              <a:rPr lang="el-GR" sz="1800" b="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παρακάτω θεματικές ενότητες </a:t>
            </a:r>
            <a: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του δικτύου ασχοληθήκατε </a:t>
            </a:r>
            <a:r>
              <a:rPr lang="el-GR" sz="16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(σημειώστε ένα ή/και περισσότερα)</a:t>
            </a:r>
            <a: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br>
              <a:rPr lang="el-GR" sz="18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br>
            <a:r>
              <a:rPr lang="el-GR"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Περισσότερα για τις θεματικές ενότητες και τι περιλαμβάνει η καθεμία, δείτε στη διεθνή ιστοσελίδα του δικτύου </a:t>
            </a:r>
            <a:r>
              <a:rPr lang="en-US"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2"/>
              </a:rPr>
              <a:t>https://www.leaf.global/themes</a:t>
            </a:r>
            <a:r>
              <a:rPr lang="el-GR" sz="1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pic>
        <p:nvPicPr>
          <p:cNvPr id="4" name="Εικόνα 3"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94977E10-DC34-A531-6FF5-75CD7B3554C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886317" y="5873484"/>
            <a:ext cx="613468" cy="920585"/>
          </a:xfrm>
          <a:prstGeom prst="rect">
            <a:avLst/>
          </a:prstGeom>
        </p:spPr>
      </p:pic>
      <p:pic>
        <p:nvPicPr>
          <p:cNvPr id="5" name="Εικόνα 4">
            <a:extLst>
              <a:ext uri="{FF2B5EF4-FFF2-40B4-BE49-F238E27FC236}">
                <a16:creationId xmlns="" xmlns:a16="http://schemas.microsoft.com/office/drawing/2014/main" id="{8884AFD3-C67F-EFCD-4597-505B3D96219C}"/>
              </a:ext>
            </a:extLst>
          </p:cNvPr>
          <p:cNvPicPr>
            <a:picLocks noChangeAspect="1"/>
          </p:cNvPicPr>
          <p:nvPr/>
        </p:nvPicPr>
        <p:blipFill>
          <a:blip r:embed="rId4" cstate="print"/>
          <a:stretch>
            <a:fillRect/>
          </a:stretch>
        </p:blipFill>
        <p:spPr>
          <a:xfrm>
            <a:off x="8507159" y="5873484"/>
            <a:ext cx="534113" cy="920585"/>
          </a:xfrm>
          <a:prstGeom prst="rect">
            <a:avLst/>
          </a:prstGeom>
        </p:spPr>
      </p:pic>
      <p:pic>
        <p:nvPicPr>
          <p:cNvPr id="6" name="Εικόνα 5"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14660AAA-DFD2-6957-8D41-10D794ADA2AC}"/>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5642" y="78585"/>
            <a:ext cx="1635778" cy="787356"/>
          </a:xfrm>
          <a:prstGeom prst="rect">
            <a:avLst/>
          </a:prstGeom>
        </p:spPr>
      </p:pic>
      <p:pic>
        <p:nvPicPr>
          <p:cNvPr id="14" name="Εικόνα 13" descr="Εικόνα που περιέχει στιγμιότυπο οθόνης, καρτούν, λουλούδι&#10;&#10;Περιγραφή που δημιουργήθηκε αυτόματα">
            <a:extLst>
              <a:ext uri="{FF2B5EF4-FFF2-40B4-BE49-F238E27FC236}">
                <a16:creationId xmlns="" xmlns:a16="http://schemas.microsoft.com/office/drawing/2014/main" id="{E8F8709E-04AA-4ECE-C015-4FAD932A1041}"/>
              </a:ext>
            </a:extLst>
          </p:cNvPr>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1037822" y="1747457"/>
            <a:ext cx="1248655" cy="998924"/>
          </a:xfrm>
          <a:prstGeom prst="rect">
            <a:avLst/>
          </a:prstGeom>
        </p:spPr>
      </p:pic>
      <p:pic>
        <p:nvPicPr>
          <p:cNvPr id="15" name="Εικόνα 14" descr="Εικόνα που περιέχει φυτό, λουλούδι&#10;&#10;Περιγραφή που δημιουργήθηκε αυτόματα">
            <a:extLst>
              <a:ext uri="{FF2B5EF4-FFF2-40B4-BE49-F238E27FC236}">
                <a16:creationId xmlns="" xmlns:a16="http://schemas.microsoft.com/office/drawing/2014/main" id="{39BED5A5-8771-A814-4883-B228A06A7019}"/>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1037822" y="3112696"/>
            <a:ext cx="1248655" cy="998924"/>
          </a:xfrm>
          <a:prstGeom prst="rect">
            <a:avLst/>
          </a:prstGeom>
        </p:spPr>
      </p:pic>
      <p:grpSp>
        <p:nvGrpSpPr>
          <p:cNvPr id="36" name="Ομάδα 35">
            <a:extLst>
              <a:ext uri="{FF2B5EF4-FFF2-40B4-BE49-F238E27FC236}">
                <a16:creationId xmlns="" xmlns:a16="http://schemas.microsoft.com/office/drawing/2014/main" id="{E7CE0B09-E62D-59D1-7361-710B65197287}"/>
              </a:ext>
            </a:extLst>
          </p:cNvPr>
          <p:cNvGrpSpPr/>
          <p:nvPr/>
        </p:nvGrpSpPr>
        <p:grpSpPr>
          <a:xfrm>
            <a:off x="2410961" y="2033664"/>
            <a:ext cx="4914387" cy="400110"/>
            <a:chOff x="2167488" y="5451625"/>
            <a:chExt cx="4914387" cy="400110"/>
          </a:xfrm>
        </p:grpSpPr>
        <p:sp>
          <p:nvSpPr>
            <p:cNvPr id="20" name="TextBox 19">
              <a:extLst>
                <a:ext uri="{FF2B5EF4-FFF2-40B4-BE49-F238E27FC236}">
                  <a16:creationId xmlns="" xmlns:a16="http://schemas.microsoft.com/office/drawing/2014/main" id="{52067924-8CDB-5BFB-F9B8-9797D5441302}"/>
                </a:ext>
              </a:extLst>
            </p:cNvPr>
            <p:cNvSpPr txBox="1"/>
            <p:nvPr/>
          </p:nvSpPr>
          <p:spPr>
            <a:xfrm>
              <a:off x="2167488" y="5462623"/>
              <a:ext cx="4706680" cy="369332"/>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Οικοσυστήματα, Δάση</a:t>
              </a:r>
              <a:r>
                <a:rPr lang="en-US" dirty="0">
                  <a:latin typeface="Calibri" panose="020F0502020204030204" pitchFamily="34" charset="0"/>
                  <a:ea typeface="Calibri" panose="020F0502020204030204" pitchFamily="34" charset="0"/>
                  <a:cs typeface="Calibri" panose="020F0502020204030204" pitchFamily="34" charset="0"/>
                </a:rPr>
                <a:t>,</a:t>
              </a:r>
              <a:r>
                <a:rPr lang="el-GR" dirty="0">
                  <a:latin typeface="Calibri" panose="020F0502020204030204" pitchFamily="34" charset="0"/>
                  <a:ea typeface="Calibri" panose="020F0502020204030204" pitchFamily="34" charset="0"/>
                  <a:cs typeface="Calibri" panose="020F0502020204030204" pitchFamily="34" charset="0"/>
                </a:rPr>
                <a:t> Προϊόντα</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l-GR" dirty="0">
                  <a:latin typeface="Calibri" panose="020F0502020204030204" pitchFamily="34" charset="0"/>
                  <a:ea typeface="Calibri" panose="020F0502020204030204" pitchFamily="34" charset="0"/>
                  <a:cs typeface="Calibri" panose="020F0502020204030204" pitchFamily="34" charset="0"/>
                </a:rPr>
                <a:t>&amp; Οικονομία</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8" name="TextBox 27">
              <a:extLst>
                <a:ext uri="{FF2B5EF4-FFF2-40B4-BE49-F238E27FC236}">
                  <a16:creationId xmlns="" xmlns:a16="http://schemas.microsoft.com/office/drawing/2014/main" id="{3FB2E69F-D176-B86E-B6B9-DCEEA5132621}"/>
                </a:ext>
              </a:extLst>
            </p:cNvPr>
            <p:cNvSpPr txBox="1"/>
            <p:nvPr/>
          </p:nvSpPr>
          <p:spPr>
            <a:xfrm>
              <a:off x="6666461" y="5451625"/>
              <a:ext cx="415414" cy="400110"/>
            </a:xfrm>
            <a:prstGeom prst="rect">
              <a:avLst/>
            </a:prstGeom>
            <a:noFill/>
          </p:spPr>
          <p:txBody>
            <a:bodyPr wrap="square">
              <a:spAutoFit/>
            </a:bodyPr>
            <a:lstStyle/>
            <a:p>
              <a:r>
                <a:rPr lang="da-DK"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7" name="Ομάδα 36">
            <a:extLst>
              <a:ext uri="{FF2B5EF4-FFF2-40B4-BE49-F238E27FC236}">
                <a16:creationId xmlns="" xmlns:a16="http://schemas.microsoft.com/office/drawing/2014/main" id="{331A0ACA-AA95-B636-2D66-084A31A230A3}"/>
              </a:ext>
            </a:extLst>
          </p:cNvPr>
          <p:cNvGrpSpPr/>
          <p:nvPr/>
        </p:nvGrpSpPr>
        <p:grpSpPr>
          <a:xfrm>
            <a:off x="2447832" y="3372268"/>
            <a:ext cx="4914387" cy="434120"/>
            <a:chOff x="2189611" y="6328912"/>
            <a:chExt cx="4914387" cy="434120"/>
          </a:xfrm>
        </p:grpSpPr>
        <p:sp>
          <p:nvSpPr>
            <p:cNvPr id="21" name="TextBox 20">
              <a:extLst>
                <a:ext uri="{FF2B5EF4-FFF2-40B4-BE49-F238E27FC236}">
                  <a16:creationId xmlns="" xmlns:a16="http://schemas.microsoft.com/office/drawing/2014/main" id="{442D9AE2-60BA-2EFF-8B0D-BD61CB017A3C}"/>
                </a:ext>
              </a:extLst>
            </p:cNvPr>
            <p:cNvSpPr txBox="1"/>
            <p:nvPr/>
          </p:nvSpPr>
          <p:spPr>
            <a:xfrm>
              <a:off x="2189611" y="6393700"/>
              <a:ext cx="4706680" cy="369332"/>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Οικοσυστήματα, Δάση &amp; Νερό</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9" name="TextBox 28">
              <a:extLst>
                <a:ext uri="{FF2B5EF4-FFF2-40B4-BE49-F238E27FC236}">
                  <a16:creationId xmlns="" xmlns:a16="http://schemas.microsoft.com/office/drawing/2014/main" id="{99542AB7-91B5-AB9D-6943-D00A3B2701D4}"/>
                </a:ext>
              </a:extLst>
            </p:cNvPr>
            <p:cNvSpPr txBox="1"/>
            <p:nvPr/>
          </p:nvSpPr>
          <p:spPr>
            <a:xfrm>
              <a:off x="6688584" y="6328912"/>
              <a:ext cx="415414" cy="400110"/>
            </a:xfrm>
            <a:prstGeom prst="rect">
              <a:avLst/>
            </a:prstGeom>
            <a:noFill/>
          </p:spPr>
          <p:txBody>
            <a:bodyPr wrap="square">
              <a:spAutoFit/>
            </a:bodyPr>
            <a:lstStyle/>
            <a:p>
              <a:r>
                <a:rPr lang="da-DK"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3" name="Ομάδα 2">
            <a:extLst>
              <a:ext uri="{FF2B5EF4-FFF2-40B4-BE49-F238E27FC236}">
                <a16:creationId xmlns="" xmlns:a16="http://schemas.microsoft.com/office/drawing/2014/main" id="{597FFAB1-21CB-7855-BB76-3F85AA93C426}"/>
              </a:ext>
            </a:extLst>
          </p:cNvPr>
          <p:cNvGrpSpPr/>
          <p:nvPr/>
        </p:nvGrpSpPr>
        <p:grpSpPr>
          <a:xfrm>
            <a:off x="2685419" y="4486079"/>
            <a:ext cx="4706680" cy="400860"/>
            <a:chOff x="2413344" y="6349491"/>
            <a:chExt cx="4706680" cy="400860"/>
          </a:xfrm>
        </p:grpSpPr>
        <p:sp>
          <p:nvSpPr>
            <p:cNvPr id="8" name="TextBox 7">
              <a:extLst>
                <a:ext uri="{FF2B5EF4-FFF2-40B4-BE49-F238E27FC236}">
                  <a16:creationId xmlns="" xmlns:a16="http://schemas.microsoft.com/office/drawing/2014/main" id="{F4E28B21-976E-A92D-061F-021D09400D15}"/>
                </a:ext>
              </a:extLst>
            </p:cNvPr>
            <p:cNvSpPr txBox="1"/>
            <p:nvPr/>
          </p:nvSpPr>
          <p:spPr>
            <a:xfrm>
              <a:off x="2413344" y="6381019"/>
              <a:ext cx="4706680" cy="369332"/>
            </a:xfrm>
            <a:prstGeom prst="rect">
              <a:avLst/>
            </a:prstGeom>
            <a:noFill/>
          </p:spPr>
          <p:txBody>
            <a:bodyPr wrap="square" rtlCol="0">
              <a:spAutoFit/>
            </a:bodyPr>
            <a:lstStyle/>
            <a:p>
              <a:r>
                <a:rPr lang="el-GR" b="1" dirty="0">
                  <a:latin typeface="Calibri" panose="020F0502020204030204" pitchFamily="34" charset="0"/>
                  <a:ea typeface="Calibri" panose="020F0502020204030204" pitchFamily="34" charset="0"/>
                  <a:cs typeface="Calibri" panose="020F0502020204030204" pitchFamily="34" charset="0"/>
                </a:rPr>
                <a:t>ΑΛΛΟ</a:t>
              </a:r>
              <a:endParaRPr lang="en-US" b="1" dirty="0">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 xmlns:a16="http://schemas.microsoft.com/office/drawing/2014/main" id="{F28982BA-B0D5-2F19-66B6-35E90AC1F25C}"/>
                </a:ext>
              </a:extLst>
            </p:cNvPr>
            <p:cNvSpPr txBox="1"/>
            <p:nvPr/>
          </p:nvSpPr>
          <p:spPr>
            <a:xfrm>
              <a:off x="6704610" y="6349491"/>
              <a:ext cx="415414" cy="400110"/>
            </a:xfrm>
            <a:prstGeom prst="rect">
              <a:avLst/>
            </a:prstGeom>
            <a:noFill/>
          </p:spPr>
          <p:txBody>
            <a:bodyPr wrap="square">
              <a:spAutoFit/>
            </a:bodyPr>
            <a:lstStyle/>
            <a:p>
              <a:r>
                <a:rPr lang="da-DK"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grpSp>
      <p:sp>
        <p:nvSpPr>
          <p:cNvPr id="47" name="TextBox 46">
            <a:extLst>
              <a:ext uri="{FF2B5EF4-FFF2-40B4-BE49-F238E27FC236}">
                <a16:creationId xmlns="" xmlns:a16="http://schemas.microsoft.com/office/drawing/2014/main" id="{16D8FCBB-A055-D33E-F8D6-68ECE13C70D3}"/>
              </a:ext>
            </a:extLst>
          </p:cNvPr>
          <p:cNvSpPr txBox="1"/>
          <p:nvPr/>
        </p:nvSpPr>
        <p:spPr>
          <a:xfrm>
            <a:off x="1143000" y="5602079"/>
            <a:ext cx="6096000" cy="923330"/>
          </a:xfrm>
          <a:prstGeom prst="rect">
            <a:avLst/>
          </a:prstGeom>
          <a:noFill/>
        </p:spPr>
        <p:txBody>
          <a:bodyPr wrap="square" rtlCol="0">
            <a:spAutoFit/>
          </a:bodyPr>
          <a:lstStyle/>
          <a:p>
            <a:r>
              <a:rPr lang="el-GR" dirty="0">
                <a:latin typeface="Calibri" panose="020F0502020204030204" pitchFamily="34" charset="0"/>
                <a:ea typeface="Calibri" panose="020F0502020204030204" pitchFamily="34" charset="0"/>
                <a:cs typeface="Calibri" panose="020F0502020204030204" pitchFamily="34" charset="0"/>
              </a:rPr>
              <a:t>Αν επιλέξατε «Άλλο», αναφέρατε τη θεματική: ……………………………………………………………………………………………………………………………………………………………………………………………………</a:t>
            </a:r>
            <a:endParaRPr lang="en-US"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 xmlns:p14="http://schemas.microsoft.com/office/powerpoint/2010/main" val="1011741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952" y="1500174"/>
            <a:ext cx="8004048" cy="928694"/>
          </a:xfrm>
        </p:spPr>
        <p:txBody>
          <a:bodyPr>
            <a:normAutofit fontScale="90000"/>
          </a:bodyPr>
          <a:lstStyle/>
          <a:p>
            <a:pPr>
              <a:buFont typeface="Arial" pitchFamily="34" charset="0"/>
              <a:buChar char="•"/>
            </a:pPr>
            <a:r>
              <a:rPr lang="en-US" sz="3000" b="1" dirty="0" smtClean="0">
                <a:solidFill>
                  <a:schemeClr val="tx1"/>
                </a:solidFill>
                <a:effectLst/>
                <a:latin typeface="Calibri" pitchFamily="34" charset="0"/>
                <a:cs typeface="Calibri" pitchFamily="34" charset="0"/>
              </a:rPr>
              <a:t/>
            </a:r>
            <a:br>
              <a:rPr lang="en-US" sz="3000" b="1" dirty="0" smtClean="0">
                <a:solidFill>
                  <a:schemeClr val="tx1"/>
                </a:solidFill>
                <a:effectLst/>
                <a:latin typeface="Calibri" pitchFamily="34" charset="0"/>
                <a:cs typeface="Calibri" pitchFamily="34" charset="0"/>
              </a:rPr>
            </a:br>
            <a:r>
              <a:rPr lang="en-US" sz="3000" b="1" dirty="0" smtClean="0">
                <a:solidFill>
                  <a:schemeClr val="tx1"/>
                </a:solidFill>
                <a:effectLst/>
                <a:latin typeface="Calibri" pitchFamily="34" charset="0"/>
                <a:cs typeface="Calibri" pitchFamily="34" charset="0"/>
              </a:rPr>
              <a:t/>
            </a:r>
            <a:br>
              <a:rPr lang="en-US" sz="3000" b="1" dirty="0" smtClean="0">
                <a:solidFill>
                  <a:schemeClr val="tx1"/>
                </a:solidFill>
                <a:effectLst/>
                <a:latin typeface="Calibri" pitchFamily="34" charset="0"/>
                <a:cs typeface="Calibri" pitchFamily="34" charset="0"/>
              </a:rPr>
            </a:br>
            <a:r>
              <a:rPr lang="en-US" sz="3000" b="1" dirty="0" smtClean="0">
                <a:solidFill>
                  <a:schemeClr val="tx1"/>
                </a:solidFill>
                <a:effectLst/>
                <a:latin typeface="Calibri" pitchFamily="34" charset="0"/>
                <a:cs typeface="Calibri" pitchFamily="34" charset="0"/>
              </a:rPr>
              <a:t/>
            </a:r>
            <a:br>
              <a:rPr lang="en-US" sz="3000" b="1" dirty="0" smtClean="0">
                <a:solidFill>
                  <a:schemeClr val="tx1"/>
                </a:solidFill>
                <a:effectLst/>
                <a:latin typeface="Calibri" pitchFamily="34" charset="0"/>
                <a:cs typeface="Calibri" pitchFamily="34" charset="0"/>
              </a:rPr>
            </a:br>
            <a:r>
              <a:rPr lang="en-US" sz="3000" b="1" dirty="0" smtClean="0">
                <a:solidFill>
                  <a:schemeClr val="tx1"/>
                </a:solidFill>
                <a:effectLst/>
                <a:latin typeface="Calibri" pitchFamily="34" charset="0"/>
                <a:cs typeface="Calibri" pitchFamily="34" charset="0"/>
              </a:rPr>
              <a:t/>
            </a:r>
            <a:br>
              <a:rPr lang="en-US" sz="3000" b="1" dirty="0" smtClean="0">
                <a:solidFill>
                  <a:schemeClr val="tx1"/>
                </a:solidFill>
                <a:effectLst/>
                <a:latin typeface="Calibri" pitchFamily="34" charset="0"/>
                <a:cs typeface="Calibri" pitchFamily="34" charset="0"/>
              </a:rPr>
            </a:br>
            <a:r>
              <a:rPr lang="el-GR" sz="3000" b="1" dirty="0" smtClean="0">
                <a:solidFill>
                  <a:schemeClr val="tx1"/>
                </a:solidFill>
                <a:effectLst/>
                <a:latin typeface="Calibri" pitchFamily="34" charset="0"/>
                <a:cs typeface="Calibri" pitchFamily="34" charset="0"/>
              </a:rPr>
              <a:t>Συνεργασία </a:t>
            </a:r>
            <a:r>
              <a:rPr lang="el-GR" sz="3000" b="1" dirty="0">
                <a:solidFill>
                  <a:schemeClr val="tx1"/>
                </a:solidFill>
                <a:effectLst/>
                <a:latin typeface="Calibri" pitchFamily="34" charset="0"/>
                <a:cs typeface="Calibri" pitchFamily="34" charset="0"/>
              </a:rPr>
              <a:t>με φορείς </a:t>
            </a:r>
            <a:r>
              <a:rPr lang="el-GR" sz="2200" dirty="0">
                <a:solidFill>
                  <a:schemeClr val="tx1"/>
                </a:solidFill>
                <a:effectLst/>
                <a:latin typeface="Calibri" pitchFamily="34" charset="0"/>
                <a:cs typeface="Calibri" pitchFamily="34" charset="0"/>
              </a:rPr>
              <a:t>(Δήμος, ΚΠΕ, ΜΚΟ, σύλλογοι γονέων, ειδικοί επιστήμονες κλπ</a:t>
            </a:r>
            <a:r>
              <a:rPr lang="el-GR" sz="2200" dirty="0" smtClean="0">
                <a:solidFill>
                  <a:schemeClr val="tx1"/>
                </a:solidFill>
                <a:effectLst/>
                <a:latin typeface="Calibri" pitchFamily="34" charset="0"/>
                <a:cs typeface="Calibri" pitchFamily="34" charset="0"/>
              </a:rPr>
              <a:t>)</a:t>
            </a:r>
            <a:br>
              <a:rPr lang="el-GR" sz="2200" dirty="0" smtClean="0">
                <a:solidFill>
                  <a:schemeClr val="tx1"/>
                </a:solidFill>
                <a:effectLst/>
                <a:latin typeface="Calibri" pitchFamily="34" charset="0"/>
                <a:cs typeface="Calibri" pitchFamily="34" charset="0"/>
              </a:rPr>
            </a:br>
            <a:r>
              <a:rPr lang="el-GR" sz="2200" dirty="0" smtClean="0">
                <a:solidFill>
                  <a:schemeClr val="tx1"/>
                </a:solidFill>
                <a:effectLst/>
                <a:latin typeface="Calibri" pitchFamily="34" charset="0"/>
                <a:cs typeface="Calibri" pitchFamily="34" charset="0"/>
              </a:rPr>
              <a:t/>
            </a:r>
            <a:br>
              <a:rPr lang="el-GR" sz="2200" dirty="0" smtClean="0">
                <a:solidFill>
                  <a:schemeClr val="tx1"/>
                </a:solidFill>
                <a:effectLst/>
                <a:latin typeface="Calibri" pitchFamily="34" charset="0"/>
                <a:cs typeface="Calibri" pitchFamily="34" charset="0"/>
              </a:rPr>
            </a:br>
            <a:r>
              <a:rPr lang="en-US" sz="2200" dirty="0" smtClean="0">
                <a:solidFill>
                  <a:schemeClr val="tx1"/>
                </a:solidFill>
                <a:effectLst/>
                <a:latin typeface="Calibri" pitchFamily="34" charset="0"/>
                <a:cs typeface="Calibri" pitchFamily="34" charset="0"/>
              </a:rPr>
              <a:t>                        </a:t>
            </a:r>
            <a:br>
              <a:rPr lang="en-US" sz="2200" dirty="0" smtClean="0">
                <a:solidFill>
                  <a:schemeClr val="tx1"/>
                </a:solidFill>
                <a:effectLst/>
                <a:latin typeface="Calibri" pitchFamily="34" charset="0"/>
                <a:cs typeface="Calibri" pitchFamily="34" charset="0"/>
              </a:rPr>
            </a:br>
            <a:r>
              <a:rPr lang="en-US" sz="2200" dirty="0" smtClean="0">
                <a:solidFill>
                  <a:schemeClr val="tx1"/>
                </a:solidFill>
                <a:effectLst/>
                <a:latin typeface="Calibri" pitchFamily="34" charset="0"/>
                <a:cs typeface="Calibri" pitchFamily="34" charset="0"/>
              </a:rPr>
              <a:t/>
            </a:r>
            <a:br>
              <a:rPr lang="en-US" sz="2200" dirty="0" smtClean="0">
                <a:solidFill>
                  <a:schemeClr val="tx1"/>
                </a:solidFill>
                <a:effectLst/>
                <a:latin typeface="Calibri" pitchFamily="34" charset="0"/>
                <a:cs typeface="Calibri" pitchFamily="34" charset="0"/>
              </a:rPr>
            </a:br>
            <a:r>
              <a:rPr lang="en-US" sz="2200" dirty="0" smtClean="0">
                <a:solidFill>
                  <a:schemeClr val="tx1"/>
                </a:solidFill>
                <a:effectLst/>
                <a:latin typeface="Calibri" pitchFamily="34" charset="0"/>
                <a:cs typeface="Calibri" pitchFamily="34" charset="0"/>
              </a:rPr>
              <a:t/>
            </a:r>
            <a:br>
              <a:rPr lang="en-US" sz="2200" dirty="0" smtClean="0">
                <a:solidFill>
                  <a:schemeClr val="tx1"/>
                </a:solidFill>
                <a:effectLst/>
                <a:latin typeface="Calibri" pitchFamily="34" charset="0"/>
                <a:cs typeface="Calibri" pitchFamily="34" charset="0"/>
              </a:rPr>
            </a:br>
            <a:r>
              <a:rPr lang="el-GR" sz="2200" dirty="0" smtClean="0">
                <a:solidFill>
                  <a:schemeClr val="tx1"/>
                </a:solidFill>
                <a:effectLst/>
                <a:latin typeface="Calibri" pitchFamily="34" charset="0"/>
                <a:cs typeface="Calibri" pitchFamily="34" charset="0"/>
              </a:rPr>
              <a:t> </a:t>
            </a:r>
            <a:br>
              <a:rPr lang="el-GR" sz="2200" dirty="0" smtClean="0">
                <a:solidFill>
                  <a:schemeClr val="tx1"/>
                </a:solidFill>
                <a:effectLst/>
                <a:latin typeface="Calibri" pitchFamily="34" charset="0"/>
                <a:cs typeface="Calibri" pitchFamily="34" charset="0"/>
              </a:rPr>
            </a:br>
            <a:endParaRPr lang="el-GR" sz="2200" dirty="0">
              <a:solidFill>
                <a:schemeClr val="tx1"/>
              </a:solidFill>
              <a:effectLst/>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sp>
        <p:nvSpPr>
          <p:cNvPr id="17" name="Content Placeholder 4"/>
          <p:cNvSpPr txBox="1">
            <a:spLocks/>
          </p:cNvSpPr>
          <p:nvPr/>
        </p:nvSpPr>
        <p:spPr>
          <a:xfrm>
            <a:off x="0" y="5929330"/>
            <a:ext cx="8686800" cy="395270"/>
          </a:xfrm>
          <a:prstGeom prst="rect">
            <a:avLst/>
          </a:prstGeom>
        </p:spPr>
        <p:txBody>
          <a:bodyPr>
            <a:normAutofit fontScale="92500" lnSpcReduction="10000"/>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None/>
              <a:tabLst/>
              <a:defRPr/>
            </a:pPr>
            <a:endParaRPr kumimoji="0" lang="el-GR" sz="2400" b="1"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1"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mn-lt"/>
              <a:ea typeface="+mn-ea"/>
              <a:cs typeface="+mn-cs"/>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Content Placeholder 2">
            <a:extLst>
              <a:ext uri="{FF2B5EF4-FFF2-40B4-BE49-F238E27FC236}">
                <a16:creationId xmlns="" xmlns:a16="http://schemas.microsoft.com/office/drawing/2014/main" id="{AAFBF7A5-3F8C-96AF-8566-94F1F17F7C98}"/>
              </a:ext>
            </a:extLst>
          </p:cNvPr>
          <p:cNvSpPr txBox="1">
            <a:spLocks/>
          </p:cNvSpPr>
          <p:nvPr/>
        </p:nvSpPr>
        <p:spPr>
          <a:xfrm>
            <a:off x="762000" y="3071811"/>
            <a:ext cx="8382000" cy="3357586"/>
          </a:xfrm>
          <a:prstGeom prst="rect">
            <a:avLst/>
          </a:prstGeom>
        </p:spPr>
        <p:txBody>
          <a:bodyPr>
            <a:normAutofit/>
          </a:bodyPr>
          <a:lst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a:lstStyle>
          <a:p>
            <a:pPr lvl="1"/>
            <a:endParaRPr lang="en-US" dirty="0">
              <a:solidFill>
                <a:schemeClr val="bg1"/>
              </a:solidFill>
              <a:latin typeface="Calibri" pitchFamily="34" charset="0"/>
              <a:cs typeface="Calibri" pitchFamily="34" charset="0"/>
            </a:endParaRPr>
          </a:p>
          <a:p>
            <a:endParaRPr lang="en-US" dirty="0">
              <a:solidFill>
                <a:schemeClr val="bg1"/>
              </a:solidFill>
            </a:endParaRPr>
          </a:p>
          <a:p>
            <a:endParaRPr lang="el-GR" dirty="0"/>
          </a:p>
        </p:txBody>
      </p:sp>
      <p:grpSp>
        <p:nvGrpSpPr>
          <p:cNvPr id="6" name="Ομάδα 5">
            <a:extLst>
              <a:ext uri="{FF2B5EF4-FFF2-40B4-BE49-F238E27FC236}">
                <a16:creationId xmlns="" xmlns:a16="http://schemas.microsoft.com/office/drawing/2014/main" id="{2AFB0F2B-1A07-02EE-E4AD-0FC963869BE7}"/>
              </a:ext>
            </a:extLst>
          </p:cNvPr>
          <p:cNvGrpSpPr/>
          <p:nvPr/>
        </p:nvGrpSpPr>
        <p:grpSpPr>
          <a:xfrm>
            <a:off x="1554789" y="-28545"/>
            <a:ext cx="6233135" cy="1235218"/>
            <a:chOff x="1543923" y="0"/>
            <a:chExt cx="6233135" cy="1235218"/>
          </a:xfrm>
        </p:grpSpPr>
        <p:pic>
          <p:nvPicPr>
            <p:cNvPr id="7" name="Εικόνα 6" descr="Εικόνα που περιέχει κείμενο, γραφικά, γραμματοσειρά, γραφιστική&#10;&#10;Περιγραφή που δημιουργήθηκε αυτόματα">
              <a:extLst>
                <a:ext uri="{FF2B5EF4-FFF2-40B4-BE49-F238E27FC236}">
                  <a16:creationId xmlns="" xmlns:a16="http://schemas.microsoft.com/office/drawing/2014/main" id="{6130BD5B-7947-6427-A058-B524CB9584E5}"/>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00392" y="0"/>
              <a:ext cx="823136" cy="1235218"/>
            </a:xfrm>
            <a:prstGeom prst="rect">
              <a:avLst/>
            </a:prstGeom>
          </p:spPr>
        </p:pic>
        <p:pic>
          <p:nvPicPr>
            <p:cNvPr id="8" name="Εικόνα 7">
              <a:extLst>
                <a:ext uri="{FF2B5EF4-FFF2-40B4-BE49-F238E27FC236}">
                  <a16:creationId xmlns="" xmlns:a16="http://schemas.microsoft.com/office/drawing/2014/main" id="{73FF028A-021B-7180-8AFB-62D54CB86103}"/>
                </a:ext>
              </a:extLst>
            </p:cNvPr>
            <p:cNvPicPr>
              <a:picLocks noChangeAspect="1"/>
            </p:cNvPicPr>
            <p:nvPr/>
          </p:nvPicPr>
          <p:blipFill>
            <a:blip r:embed="rId3" cstate="print"/>
            <a:stretch>
              <a:fillRect/>
            </a:stretch>
          </p:blipFill>
          <p:spPr>
            <a:xfrm>
              <a:off x="7146265" y="70490"/>
              <a:ext cx="630793" cy="1087221"/>
            </a:xfrm>
            <a:prstGeom prst="rect">
              <a:avLst/>
            </a:prstGeom>
          </p:spPr>
        </p:pic>
        <p:pic>
          <p:nvPicPr>
            <p:cNvPr id="9" name="Εικόνα 8" descr="Εικόνα που περιέχει κείμενο, γραμματοσειρά, clipart, λογότυπο&#10;&#10;Περιγραφή που δημιουργήθηκε αυτόματα">
              <a:extLst>
                <a:ext uri="{FF2B5EF4-FFF2-40B4-BE49-F238E27FC236}">
                  <a16:creationId xmlns="" xmlns:a16="http://schemas.microsoft.com/office/drawing/2014/main" id="{1C9A1C83-C383-46BF-9A07-37685FAE9ACD}"/>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543923" y="57875"/>
              <a:ext cx="2284973" cy="1099836"/>
            </a:xfrm>
            <a:prstGeom prst="rect">
              <a:avLst/>
            </a:prstGeom>
          </p:spPr>
        </p:pic>
      </p:grpSp>
      <p:sp>
        <p:nvSpPr>
          <p:cNvPr id="12" name="Title 1"/>
          <p:cNvSpPr txBox="1">
            <a:spLocks/>
          </p:cNvSpPr>
          <p:nvPr/>
        </p:nvSpPr>
        <p:spPr>
          <a:xfrm>
            <a:off x="1219200" y="2438392"/>
            <a:ext cx="8004048" cy="928694"/>
          </a:xfrm>
          <a:prstGeom prst="rect">
            <a:avLst/>
          </a:prstGeom>
        </p:spPr>
        <p:txBody>
          <a:bodyPr anchor="ctr">
            <a:normAutofit fontScale="40000" lnSpcReduction="20000"/>
          </a:bodyPr>
          <a:lstStyle/>
          <a:p>
            <a:pPr marL="0" marR="0" lvl="0" indent="0" algn="l" defTabSz="914400" rtl="0" eaLnBrk="1" fontAlgn="auto" latinLnBrk="0" hangingPunct="1">
              <a:lnSpc>
                <a:spcPct val="100000"/>
              </a:lnSpc>
              <a:spcBef>
                <a:spcPct val="0"/>
              </a:spcBef>
              <a:spcAft>
                <a:spcPts val="0"/>
              </a:spcAft>
              <a:buClrTx/>
              <a:buSzTx/>
              <a:tabLst/>
              <a:defRPr/>
            </a:pPr>
            <a:r>
              <a:rPr kumimoji="0" lang="el-GR"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r>
            <a:br>
              <a:rPr kumimoji="0" lang="el-GR"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r>
              <a:rPr kumimoji="0" lang="el-GR"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r>
            <a:br>
              <a:rPr kumimoji="0" lang="el-GR"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r>
              <a:rPr kumimoji="0" lang="en-US"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t>
            </a:r>
            <a:br>
              <a:rPr kumimoji="0" lang="en-US"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r>
              <a:rPr kumimoji="0" lang="en-US"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r>
            <a:br>
              <a:rPr kumimoji="0" lang="en-US"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r>
              <a:rPr kumimoji="0" lang="en-US"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r>
            <a:br>
              <a:rPr kumimoji="0" lang="en-US"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r>
              <a:rPr kumimoji="0" lang="el-GR"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t> </a:t>
            </a:r>
            <a:br>
              <a:rPr kumimoji="0" lang="el-GR" sz="2200" b="0" i="0" u="none" strike="noStrike" kern="1200" cap="none" spc="0" normalizeH="0" baseline="0" noProof="0" dirty="0" smtClean="0">
                <a:ln>
                  <a:noFill/>
                </a:ln>
                <a:solidFill>
                  <a:schemeClr val="tx1"/>
                </a:solidFill>
                <a:effectLst/>
                <a:uLnTx/>
                <a:uFillTx/>
                <a:latin typeface="Calibri" pitchFamily="34" charset="0"/>
                <a:ea typeface="+mj-ea"/>
                <a:cs typeface="Calibri" pitchFamily="34" charset="0"/>
              </a:rPr>
            </a:br>
            <a:endParaRPr kumimoji="0" lang="el-GR" sz="2200" b="0" i="0" u="none" strike="noStrike" kern="1200" cap="none" spc="0" normalizeH="0" baseline="0" noProof="0" dirty="0">
              <a:ln>
                <a:noFill/>
              </a:ln>
              <a:solidFill>
                <a:schemeClr val="tx1"/>
              </a:solidFill>
              <a:effectLst/>
              <a:uLnTx/>
              <a:uFillTx/>
              <a:latin typeface="Calibri" pitchFamily="34" charset="0"/>
              <a:ea typeface="+mj-ea"/>
              <a:cs typeface="Calibri" pitchFamily="34" charset="0"/>
            </a:endParaRPr>
          </a:p>
        </p:txBody>
      </p:sp>
      <p:sp>
        <p:nvSpPr>
          <p:cNvPr id="13" name="12 - TextBox"/>
          <p:cNvSpPr txBox="1"/>
          <p:nvPr/>
        </p:nvSpPr>
        <p:spPr>
          <a:xfrm>
            <a:off x="1428728" y="2786058"/>
            <a:ext cx="7000924" cy="2031325"/>
          </a:xfrm>
          <a:prstGeom prst="rect">
            <a:avLst/>
          </a:prstGeom>
          <a:noFill/>
        </p:spPr>
        <p:txBody>
          <a:bodyPr wrap="square" rtlCol="0">
            <a:spAutoFit/>
          </a:bodyPr>
          <a:lstStyle/>
          <a:p>
            <a:r>
              <a:rPr lang="el-GR" dirty="0" smtClean="0"/>
              <a:t>9</a:t>
            </a:r>
            <a:r>
              <a:rPr lang="el-GR" baseline="30000" dirty="0" smtClean="0"/>
              <a:t>Ος</a:t>
            </a:r>
            <a:r>
              <a:rPr lang="el-GR" dirty="0" smtClean="0"/>
              <a:t> πυροσβεστικός σταθμός Κηφισιάς</a:t>
            </a:r>
          </a:p>
          <a:p>
            <a:r>
              <a:rPr lang="el-GR" dirty="0" err="1" smtClean="0"/>
              <a:t>Σπαπ</a:t>
            </a:r>
            <a:endParaRPr lang="el-GR" dirty="0" smtClean="0"/>
          </a:p>
          <a:p>
            <a:r>
              <a:rPr lang="el-GR" dirty="0" smtClean="0"/>
              <a:t>Εθελοντική περιβαλλοντική οργάνωση </a:t>
            </a:r>
            <a:r>
              <a:rPr lang="en-US" dirty="0" smtClean="0"/>
              <a:t>we4all</a:t>
            </a:r>
          </a:p>
          <a:p>
            <a:r>
              <a:rPr lang="el-GR" dirty="0" smtClean="0"/>
              <a:t>Γονείς</a:t>
            </a:r>
          </a:p>
          <a:p>
            <a:r>
              <a:rPr lang="el-GR" dirty="0" smtClean="0"/>
              <a:t>Η</a:t>
            </a:r>
            <a:r>
              <a:rPr lang="en-US" dirty="0" err="1" smtClean="0"/>
              <a:t>elmepa</a:t>
            </a:r>
            <a:r>
              <a:rPr lang="en-US" dirty="0" smtClean="0"/>
              <a:t>-clever schools</a:t>
            </a:r>
          </a:p>
          <a:p>
            <a:r>
              <a:rPr lang="en-US" dirty="0" smtClean="0"/>
              <a:t> E</a:t>
            </a:r>
            <a:r>
              <a:rPr lang="el-GR" dirty="0" err="1" smtClean="0"/>
              <a:t>κπαιδευτικη</a:t>
            </a:r>
            <a:r>
              <a:rPr lang="el-GR" dirty="0" smtClean="0"/>
              <a:t> ομάδα  Χρόνος Δράσεις πολιτισμού</a:t>
            </a:r>
          </a:p>
          <a:p>
            <a:r>
              <a:rPr lang="el-GR" dirty="0" smtClean="0"/>
              <a:t>Εκπαιδευτική ομάδα </a:t>
            </a:r>
            <a:r>
              <a:rPr lang="en-US" dirty="0" smtClean="0"/>
              <a:t>one two free</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5025</TotalTime>
  <Words>2111</Words>
  <Application>Microsoft Office PowerPoint</Application>
  <PresentationFormat>Προβολή στην οθόνη (4:3)</PresentationFormat>
  <Paragraphs>275</Paragraphs>
  <Slides>35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35</vt:i4>
      </vt:variant>
    </vt:vector>
  </HeadingPairs>
  <TitlesOfParts>
    <vt:vector size="36" baseType="lpstr">
      <vt:lpstr>Solstice</vt:lpstr>
      <vt:lpstr>Τίτλος προγράμματος: ΄΄Μαθαίνω για τα Δάση΄΄ </vt:lpstr>
      <vt:lpstr>Στοιχεία Σχολείου</vt:lpstr>
      <vt:lpstr>Στοιχεία εκπαιδευτικών</vt:lpstr>
      <vt:lpstr>Στοιχεία εκπαιδευτικών</vt:lpstr>
      <vt:lpstr>Κριτήρια επιλογής του θέματος </vt:lpstr>
      <vt:lpstr>Σκοπός-Στόχοι</vt:lpstr>
      <vt:lpstr>Με ποια από τις παρακάτω θεματικές ενότητες του δικτύου ασχοληθήκατε (σημειώστε ένα ή/και περισσότερα) ; Περισσότερα για τις θεματικές ενότητες και τι περιλαμβάνει η καθεμία, δείτε στη διεθνή ιστοσελίδα του δικτύου https://www.leaf.global/themes </vt:lpstr>
      <vt:lpstr>Με ποια από τις παρακάτω θεματικές ενότητες του δικτύου ασχοληθήκατε (σημειώστε ένα ή/και περισσότερα) ; Περισσότερα για τις θεματικές ενότητες και τι περιλαμβάνει η καθεμία, δείτε στη διεθνή ιστοσελίδα του δικτύου https://www.leaf.global/themes </vt:lpstr>
      <vt:lpstr>    Συνεργασία με φορείς (Δήμος, ΚΠΕ, ΜΚΟ, σύλλογοι γονέων, ειδικοί επιστήμονες κλπ)                               </vt:lpstr>
      <vt:lpstr>Σύνδεση με τα προγράμματα σπουδών  </vt:lpstr>
      <vt:lpstr>Σύνδεση με τα εργαστήρια δεξιοτήτων</vt:lpstr>
      <vt:lpstr>Στις παρακάτω διαφάνειες μπορείτε να περιγράψετε συνοπτικά τις δράσεις που υλοποιήθηκαν σύμφωνα με τον παιδαγωγικό κύκλο του δικτύου (https://www.leaf.global/our-methodology )</vt:lpstr>
      <vt:lpstr>Διευκρινιση όρων : Δραστηριοτητα - δραση</vt:lpstr>
      <vt:lpstr>Δράσεις και δραστηριότητες (συνοπτική περιγραφή)</vt:lpstr>
      <vt:lpstr>……Συνέχεια δραστηριότητες </vt:lpstr>
      <vt:lpstr>Συνέχεια δράσεις …..</vt:lpstr>
      <vt:lpstr>Δράσεις και δραστηριότητες (επισυνάψτε έως 5 φωτογραφίες)</vt:lpstr>
      <vt:lpstr>Διαφάνεια 18</vt:lpstr>
      <vt:lpstr>Συμμετείχατε σε οργανωμένη δενδροφύτευση ή φύτευση δέντρου στην αυλή του σχολείο (συνοπτική περιγραφή). Αν όχι, γιατί;</vt:lpstr>
      <vt:lpstr>Συμμετοχή σε οργανωμένη δενδροφύτευση ή φύτευση δέντρου στην αυλή του σχολείου (επισυνάψτε έως 5 φωτογραφίες)</vt:lpstr>
      <vt:lpstr>Διαφάνεια 21</vt:lpstr>
      <vt:lpstr>Επισκέψεις (συνοπτική περιγραφή)</vt:lpstr>
      <vt:lpstr>Επισκέψεις (επισυνάψτε έως 5 φωτογραφίες)</vt:lpstr>
      <vt:lpstr>Διαφάνεια 24</vt:lpstr>
      <vt:lpstr>Δραστηριότητες στο πεδίο (συνοπτική περιγραφή)</vt:lpstr>
      <vt:lpstr>Δραστηριότητες στο πεδίο (επισυνάψτε έως 5 φωτογραφίες)</vt:lpstr>
      <vt:lpstr>Διαφάνεια 27</vt:lpstr>
      <vt:lpstr>Διάχυση αποτελεσμάτων (τοπική κοινωνία, σχολική κοινότητα, πχ με αφίσα, διαμονή φυλλαδίων κλπ) </vt:lpstr>
      <vt:lpstr>Διάχυση αποτελεσμάτων (επισυνάψτε έως 5 φωτογραφίες)</vt:lpstr>
      <vt:lpstr>Διαφάνεια 30</vt:lpstr>
      <vt:lpstr>Αξιολόγηση αποτελεσμάτων (το πριν και το μετά, τι άλλαξε κλπ.). Μπορείτε εδώ να αναφέρετε πολύ συνοπτικά τις εμπειρίες που αποκόμισαν μαθητές/ριες και γονείς από τη συμμετοχή τους στο πρόγραμμα</vt:lpstr>
      <vt:lpstr>Διαφάνεια 32</vt:lpstr>
      <vt:lpstr>Φόρμα αξιολόγησης του σχεδίου δράσεως που κατατέθηκε στους γονείς στο τέλος του σχεδίου δράσεως  Δείτε παρακάτω τα αποτελέσματα</vt:lpstr>
      <vt:lpstr>Σας ευχαριστούμε για τη συνεργασία</vt:lpstr>
      <vt:lpstr>Διαφάνεια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Varvara</dc:creator>
  <cp:lastModifiedBy>Μυρτώ</cp:lastModifiedBy>
  <cp:revision>205</cp:revision>
  <dcterms:created xsi:type="dcterms:W3CDTF">2006-08-16T00:00:00Z</dcterms:created>
  <dcterms:modified xsi:type="dcterms:W3CDTF">2025-06-19T11:35:21Z</dcterms:modified>
</cp:coreProperties>
</file>